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</p:sldMasterIdLst>
  <p:notesMasterIdLst>
    <p:notesMasterId r:id="rId32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85" r:id="rId22"/>
    <p:sldId id="286" r:id="rId23"/>
    <p:sldId id="288" r:id="rId24"/>
    <p:sldId id="287" r:id="rId25"/>
    <p:sldId id="291" r:id="rId26"/>
    <p:sldId id="292" r:id="rId27"/>
    <p:sldId id="293" r:id="rId28"/>
    <p:sldId id="294" r:id="rId29"/>
    <p:sldId id="279" r:id="rId30"/>
    <p:sldId id="280" r:id="rId31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60132" y="5078520"/>
            <a:ext cx="6080698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46"/>
          </p:nvPr>
        </p:nvSpPr>
        <p:spPr>
          <a:xfrm>
            <a:off x="4302350" y="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47"/>
          </p:nvPr>
        </p:nvSpPr>
        <p:spPr>
          <a:xfrm>
            <a:off x="0" y="1015740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48"/>
          </p:nvPr>
        </p:nvSpPr>
        <p:spPr>
          <a:xfrm>
            <a:off x="4302350" y="1015740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1A558CF-E70D-4534-B0AA-C05E9B21DFB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2350"/>
          </a:xfrm>
          <a:prstGeom prst="rect">
            <a:avLst/>
          </a:prstGeom>
          <a:ln w="0">
            <a:noFill/>
          </a:ln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992878" y="3271320"/>
            <a:ext cx="7942660" cy="267516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sldNum" idx="49"/>
          </p:nvPr>
        </p:nvSpPr>
        <p:spPr>
          <a:xfrm>
            <a:off x="5624618" y="6456240"/>
            <a:ext cx="4301626" cy="339840"/>
          </a:xfrm>
          <a:prstGeom prst="rect">
            <a:avLst/>
          </a:prstGeom>
          <a:noFill/>
          <a:ln w="0">
            <a:noFill/>
          </a:ln>
        </p:spPr>
        <p:txBody>
          <a:bodyPr lIns="79920" tIns="39960" rIns="79920" bIns="399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604BC4C-D46F-45B4-9571-4ADA20739CC7}" type="slidenum">
              <a:rPr lang="ru-RU" sz="11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97C752-251D-462E-8485-65307C0CB50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30CA5BF-1B04-46F1-92B1-DA59AAFE5D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D964C66-0AAB-4996-BDA5-FFF8D234DEE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71CF6AB-E05A-43EB-A5E0-DCADA7EE5F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B51ECEE0-8124-498D-BAE8-3D0D638C5D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D5729219-B1CF-48B7-96E4-164DE0954C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7A668D-772F-4242-8029-6EFA84746B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68BF48E-6B71-4F59-828A-DC827F0D36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1D62A44-EF5B-44A2-86D2-FE21CA57F9C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F9C0A50-4817-4DC2-AA85-801F2444B1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3B701A7-88A4-4B57-98A0-26BC94DA45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507DEF4-33DE-4421-92F4-168FFDD77F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905F49D-5DFC-44C9-B319-AC9C13BC6C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83363CF-2C6C-48F6-A0EB-06A776F36B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04FAF52-8D3A-4E7B-B4DD-1912A7DE4BA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92881B5-F1D3-4D83-9F8A-C9559876CD8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21B0698-43D3-4054-8306-CB3907F41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2B0886-72DB-4242-B19C-3D4757B2C7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71EAA1-3067-41F5-B049-D776E19715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597A58-AFE0-4E46-A10C-6D093B00B07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ECD856-5012-4596-917B-8D4D73D0996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B9A27B-2292-4C02-AD68-87703B913F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5659200" cy="6853680"/>
          </a:xfrm>
          <a:prstGeom prst="rect">
            <a:avLst/>
          </a:prstGeom>
          <a:ln w="0">
            <a:noFill/>
          </a:ln>
        </p:spPr>
      </p:pic>
      <p:sp>
        <p:nvSpPr>
          <p:cNvPr id="17" name="bg object 17"/>
          <p:cNvSpPr/>
          <p:nvPr/>
        </p:nvSpPr>
        <p:spPr>
          <a:xfrm>
            <a:off x="0" y="0"/>
            <a:ext cx="5668560" cy="6845760"/>
          </a:xfrm>
          <a:custGeom>
            <a:avLst/>
            <a:gdLst>
              <a:gd name="textAreaLeft" fmla="*/ 0 w 5668560"/>
              <a:gd name="textAreaRight" fmla="*/ 5672880 w 5668560"/>
              <a:gd name="textAreaTop" fmla="*/ 0 h 6845760"/>
              <a:gd name="textAreaBottom" fmla="*/ 6850080 h 6845760"/>
            </a:gdLst>
            <a:ahLst/>
            <a:cxnLst/>
            <a:rect l="textAreaLeft" t="textAreaTop" r="textAreaRight" b="textAreaBottom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672880" y="0"/>
            <a:ext cx="6515280" cy="1836720"/>
          </a:xfrm>
          <a:custGeom>
            <a:avLst/>
            <a:gdLst>
              <a:gd name="textAreaLeft" fmla="*/ 0 w 6515280"/>
              <a:gd name="textAreaRight" fmla="*/ 6519600 w 6515280"/>
              <a:gd name="textAreaTop" fmla="*/ 0 h 1836720"/>
              <a:gd name="textAreaBottom" fmla="*/ 1841040 h 1836720"/>
            </a:gdLst>
            <a:ahLst/>
            <a:cxnLst/>
            <a:rect l="textAreaLeft" t="textAreaTop" r="textAreaRight" b="textAreaBottom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/>
          <a:stretch/>
        </p:blipFill>
        <p:spPr>
          <a:xfrm>
            <a:off x="9350640" y="5846760"/>
            <a:ext cx="252000" cy="247320"/>
          </a:xfrm>
          <a:prstGeom prst="rect">
            <a:avLst/>
          </a:prstGeom>
          <a:ln w="0">
            <a:noFill/>
          </a:ln>
        </p:spPr>
      </p:pic>
      <p:pic>
        <p:nvPicPr>
          <p:cNvPr id="20" name="bg object 20"/>
          <p:cNvPicPr/>
          <p:nvPr/>
        </p:nvPicPr>
        <p:blipFill>
          <a:blip r:embed="rId5"/>
          <a:stretch/>
        </p:blipFill>
        <p:spPr>
          <a:xfrm>
            <a:off x="8863920" y="6142680"/>
            <a:ext cx="1225440" cy="14040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1AE664D-13DF-4CBC-99A5-BE925C7FB8E2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2DB5007-C7E1-46B3-86CD-96D5FFFFF7F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BAEFF9-5E78-4E7A-A74D-AD347E8AC6B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1EA70CE-6425-4566-A85F-240640A3B51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2476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52D638-76A8-4513-A518-D8C3BEAC9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36CAA-0F3B-42EA-BB56-62A42FDE791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5.png"/><Relationship Id="rId2" Type="http://schemas.openxmlformats.org/officeDocument/2006/relationships/image" Target="../media/image18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956916" y="2510640"/>
            <a:ext cx="5992563" cy="1644110"/>
          </a:xfrm>
          <a:prstGeom prst="rect">
            <a:avLst/>
          </a:prstGeom>
          <a:noFill/>
          <a:ln w="0">
            <a:noFill/>
          </a:ln>
        </p:spPr>
        <p:txBody>
          <a:bodyPr lIns="0" tIns="7920" rIns="0" bIns="0" anchor="ctr">
            <a:noAutofit/>
          </a:bodyPr>
          <a:lstStyle/>
          <a:p>
            <a:pPr marL="7560" indent="0" algn="ctr" defTabSz="914400">
              <a:lnSpc>
                <a:spcPct val="100000"/>
              </a:lnSpc>
              <a:spcBef>
                <a:spcPts val="65"/>
              </a:spcBef>
              <a:buNone/>
              <a:tabLst>
                <a:tab pos="0" algn="l"/>
              </a:tabLst>
            </a:pPr>
            <a:r>
              <a:rPr lang="ru-RU" sz="2800" b="1" spc="-1" dirty="0">
                <a:solidFill>
                  <a:srgbClr val="562212"/>
                </a:solidFill>
                <a:latin typeface="Calibri"/>
                <a:cs typeface="+mn-cs"/>
              </a:rPr>
              <a:t>МЕРЫ</a:t>
            </a:r>
            <a:r>
              <a:rPr lang="ru-RU" sz="303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2800" b="1" spc="-1" dirty="0">
                <a:solidFill>
                  <a:srgbClr val="562212"/>
                </a:solidFill>
                <a:latin typeface="Calibri"/>
                <a:cs typeface="+mn-cs"/>
              </a:rPr>
              <a:t>ПОДДЕРЖКИ</a:t>
            </a:r>
            <a:r>
              <a:rPr lang="ru-RU" sz="303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br>
              <a:rPr lang="ru-RU" sz="3030" b="1" strike="noStrike" spc="-1" dirty="0">
                <a:solidFill>
                  <a:schemeClr val="dk1"/>
                </a:solidFill>
                <a:latin typeface="Calibri"/>
                <a:ea typeface="Arial"/>
              </a:rPr>
            </a:br>
            <a:r>
              <a:rPr lang="ru-RU" sz="2800" b="1" spc="-1" dirty="0">
                <a:solidFill>
                  <a:srgbClr val="562212"/>
                </a:solidFill>
                <a:latin typeface="Calibri"/>
                <a:cs typeface="+mn-cs"/>
              </a:rPr>
              <a:t>МАЛОГО И СРЕДНЕГО БИЗНЕСА </a:t>
            </a:r>
            <a:br>
              <a:rPr lang="ru-RU" sz="2800" b="1" spc="-1" dirty="0">
                <a:solidFill>
                  <a:srgbClr val="562212"/>
                </a:solidFill>
                <a:latin typeface="Calibri"/>
                <a:cs typeface="+mn-cs"/>
              </a:rPr>
            </a:br>
            <a:r>
              <a:rPr lang="ru-RU" sz="2800" b="1" spc="-1" dirty="0">
                <a:solidFill>
                  <a:srgbClr val="562212"/>
                </a:solidFill>
                <a:latin typeface="Calibri"/>
                <a:cs typeface="+mn-cs"/>
              </a:rPr>
              <a:t>В РЕСПУБЛИКЕ ТАТАРСТАН</a:t>
            </a:r>
          </a:p>
        </p:txBody>
      </p:sp>
      <p:pic>
        <p:nvPicPr>
          <p:cNvPr id="100" name="Рисунок 31"/>
          <p:cNvPicPr/>
          <p:nvPr/>
        </p:nvPicPr>
        <p:blipFill>
          <a:blip r:embed="rId2"/>
          <a:stretch/>
        </p:blipFill>
        <p:spPr>
          <a:xfrm>
            <a:off x="5735160" y="5377320"/>
            <a:ext cx="960840" cy="645120"/>
          </a:xfrm>
          <a:prstGeom prst="rect">
            <a:avLst/>
          </a:prstGeom>
          <a:ln w="0">
            <a:noFill/>
          </a:ln>
        </p:spPr>
      </p:pic>
      <p:sp>
        <p:nvSpPr>
          <p:cNvPr id="101" name="Скругленный прямоугольник 6"/>
          <p:cNvSpPr/>
          <p:nvPr/>
        </p:nvSpPr>
        <p:spPr>
          <a:xfrm>
            <a:off x="8637480" y="5609520"/>
            <a:ext cx="1520640" cy="82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09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102" name="Рисунок 30"/>
          <p:cNvPicPr/>
          <p:nvPr/>
        </p:nvPicPr>
        <p:blipFill>
          <a:blip r:embed="rId3"/>
          <a:stretch/>
        </p:blipFill>
        <p:spPr>
          <a:xfrm>
            <a:off x="6696000" y="5286960"/>
            <a:ext cx="5399280" cy="64512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E77EEB-E802-3250-5117-6B4325BD0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725" y="5971161"/>
            <a:ext cx="892940" cy="487740"/>
          </a:xfrm>
          <a:prstGeom prst="rect">
            <a:avLst/>
          </a:prstGeom>
        </p:spPr>
      </p:pic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D3659CA5-26AA-C17E-82B3-7E39ACD7B6E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596157" y="6075922"/>
            <a:ext cx="2319322" cy="27821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31F8D-A247-7AF9-6FBE-9FBA6F8A2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араллелограмм 6">
            <a:extLst>
              <a:ext uri="{FF2B5EF4-FFF2-40B4-BE49-F238E27FC236}">
                <a16:creationId xmlns:a16="http://schemas.microsoft.com/office/drawing/2014/main" id="{6ABDD3B2-FE23-841E-22E1-D42C507C0EDB}"/>
              </a:ext>
            </a:extLst>
          </p:cNvPr>
          <p:cNvSpPr/>
          <p:nvPr/>
        </p:nvSpPr>
        <p:spPr>
          <a:xfrm>
            <a:off x="210960" y="234360"/>
            <a:ext cx="780480" cy="664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1" name="object 2">
            <a:extLst>
              <a:ext uri="{FF2B5EF4-FFF2-40B4-BE49-F238E27FC236}">
                <a16:creationId xmlns:a16="http://schemas.microsoft.com/office/drawing/2014/main" id="{63E6141E-097E-EBD0-4BA9-8E2ECBB949EB}"/>
              </a:ext>
            </a:extLst>
          </p:cNvPr>
          <p:cNvSpPr/>
          <p:nvPr/>
        </p:nvSpPr>
        <p:spPr>
          <a:xfrm>
            <a:off x="235800" y="1718640"/>
            <a:ext cx="5523480" cy="900720"/>
          </a:xfrm>
          <a:custGeom>
            <a:avLst/>
            <a:gdLst>
              <a:gd name="textAreaLeft" fmla="*/ 0 w 5523480"/>
              <a:gd name="textAreaRight" fmla="*/ 5524200 w 5523480"/>
              <a:gd name="textAreaTop" fmla="*/ 0 h 900720"/>
              <a:gd name="textAreaBottom" fmla="*/ 901440 h 900720"/>
            </a:gdLst>
            <a:ahLst/>
            <a:cxnLst/>
            <a:rect l="textAreaLeft" t="textAreaTop" r="textAreaRight" b="textAreaBottom"/>
            <a:pathLst>
              <a:path w="5547130" h="824979">
                <a:moveTo>
                  <a:pt x="0" y="0"/>
                </a:moveTo>
                <a:lnTo>
                  <a:pt x="5490726" y="29822"/>
                </a:lnTo>
                <a:lnTo>
                  <a:pt x="5547130" y="805052"/>
                </a:lnTo>
                <a:lnTo>
                  <a:pt x="56836" y="82497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08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TextBox 27">
            <a:extLst>
              <a:ext uri="{FF2B5EF4-FFF2-40B4-BE49-F238E27FC236}">
                <a16:creationId xmlns:a16="http://schemas.microsoft.com/office/drawing/2014/main" id="{27CE01C2-68A0-57D9-9D90-76FC17E919FB}"/>
              </a:ext>
            </a:extLst>
          </p:cNvPr>
          <p:cNvSpPr/>
          <p:nvPr/>
        </p:nvSpPr>
        <p:spPr>
          <a:xfrm>
            <a:off x="223200" y="1735200"/>
            <a:ext cx="5405400" cy="76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3" name="Прямоугольник 24">
            <a:extLst>
              <a:ext uri="{FF2B5EF4-FFF2-40B4-BE49-F238E27FC236}">
                <a16:creationId xmlns:a16="http://schemas.microsoft.com/office/drawing/2014/main" id="{6F5C31F5-FFED-944A-8436-E1DEF45D09DD}"/>
              </a:ext>
            </a:extLst>
          </p:cNvPr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Параллелограмм 7">
            <a:extLst>
              <a:ext uri="{FF2B5EF4-FFF2-40B4-BE49-F238E27FC236}">
                <a16:creationId xmlns:a16="http://schemas.microsoft.com/office/drawing/2014/main" id="{25B1F9D7-2D60-9F36-657C-20F8F0683DB0}"/>
              </a:ext>
            </a:extLst>
          </p:cNvPr>
          <p:cNvSpPr/>
          <p:nvPr/>
        </p:nvSpPr>
        <p:spPr>
          <a:xfrm>
            <a:off x="879480" y="21636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6" name="Прямоугольник 50">
            <a:extLst>
              <a:ext uri="{FF2B5EF4-FFF2-40B4-BE49-F238E27FC236}">
                <a16:creationId xmlns:a16="http://schemas.microsoft.com/office/drawing/2014/main" id="{09C39F68-6717-53ED-E63F-244A3ABA0039}"/>
              </a:ext>
            </a:extLst>
          </p:cNvPr>
          <p:cNvSpPr/>
          <p:nvPr/>
        </p:nvSpPr>
        <p:spPr>
          <a:xfrm>
            <a:off x="681300" y="251460"/>
            <a:ext cx="10947960" cy="1186920"/>
          </a:xfrm>
          <a:custGeom>
            <a:avLst/>
            <a:gdLst>
              <a:gd name="textAreaLeft" fmla="*/ 0 w 10947960"/>
              <a:gd name="textAreaRight" fmla="*/ 10948680 w 10947960"/>
              <a:gd name="textAreaTop" fmla="*/ 0 h 1186920"/>
              <a:gd name="textAreaBottom" fmla="*/ 1187280 h 1186920"/>
            </a:gdLst>
            <a:ahLst/>
            <a:cxnLst/>
            <a:rect l="textAreaLeft" t="textAreaTop" r="textAreaRight" b="textAreaBottom"/>
            <a:pathLst>
              <a:path w="10735217" h="745777">
                <a:moveTo>
                  <a:pt x="273378" y="634308"/>
                </a:moveTo>
                <a:lnTo>
                  <a:pt x="0" y="0"/>
                </a:lnTo>
                <a:lnTo>
                  <a:pt x="10645560" y="0"/>
                </a:lnTo>
                <a:cubicBezTo>
                  <a:pt x="10645560" y="217721"/>
                  <a:pt x="10735217" y="745777"/>
                  <a:pt x="10735217" y="745777"/>
                </a:cubicBez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 panose="020B0A04020102020204" pitchFamily="34" charset="0"/>
                <a:ea typeface="Arial"/>
              </a:rPr>
              <a:t>МЕРЫ ПОДДЕРЖКИ ЦЕНТРА «МОЙ БИЗНЕС» на условиях софинансирования </a:t>
            </a:r>
            <a:endParaRPr lang="ru-RU" sz="1800" b="0" strike="noStrike" spc="-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30">
            <a:extLst>
              <a:ext uri="{FF2B5EF4-FFF2-40B4-BE49-F238E27FC236}">
                <a16:creationId xmlns:a16="http://schemas.microsoft.com/office/drawing/2014/main" id="{4D4A70CA-B292-F5C4-9BD2-6A1BC19C0BEE}"/>
              </a:ext>
            </a:extLst>
          </p:cNvPr>
          <p:cNvSpPr/>
          <p:nvPr/>
        </p:nvSpPr>
        <p:spPr>
          <a:xfrm>
            <a:off x="6155280" y="1238040"/>
            <a:ext cx="5612400" cy="104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32">
            <a:extLst>
              <a:ext uri="{FF2B5EF4-FFF2-40B4-BE49-F238E27FC236}">
                <a16:creationId xmlns:a16="http://schemas.microsoft.com/office/drawing/2014/main" id="{6C41D6B9-3A4C-768D-A95F-30F4DD9C25A7}"/>
              </a:ext>
            </a:extLst>
          </p:cNvPr>
          <p:cNvSpPr/>
          <p:nvPr/>
        </p:nvSpPr>
        <p:spPr>
          <a:xfrm>
            <a:off x="6208200" y="225396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grpSp>
        <p:nvGrpSpPr>
          <p:cNvPr id="235" name="Группа 16">
            <a:extLst>
              <a:ext uri="{FF2B5EF4-FFF2-40B4-BE49-F238E27FC236}">
                <a16:creationId xmlns:a16="http://schemas.microsoft.com/office/drawing/2014/main" id="{512FF67C-BB42-B611-BC6C-0781C7F6DE11}"/>
              </a:ext>
            </a:extLst>
          </p:cNvPr>
          <p:cNvGrpSpPr/>
          <p:nvPr/>
        </p:nvGrpSpPr>
        <p:grpSpPr>
          <a:xfrm>
            <a:off x="1664280" y="3706364"/>
            <a:ext cx="9087840" cy="507240"/>
            <a:chOff x="1611360" y="5069160"/>
            <a:chExt cx="9087840" cy="507240"/>
          </a:xfrm>
        </p:grpSpPr>
        <p:sp>
          <p:nvSpPr>
            <p:cNvPr id="236" name="Скругленный прямоугольник 19">
              <a:extLst>
                <a:ext uri="{FF2B5EF4-FFF2-40B4-BE49-F238E27FC236}">
                  <a16:creationId xmlns:a16="http://schemas.microsoft.com/office/drawing/2014/main" id="{515D0B1B-057A-B730-CFFB-2312311ACCA4}"/>
                </a:ext>
              </a:extLst>
            </p:cNvPr>
            <p:cNvSpPr/>
            <p:nvPr/>
          </p:nvSpPr>
          <p:spPr>
            <a:xfrm>
              <a:off x="1611360" y="5198040"/>
              <a:ext cx="9087840" cy="3783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7" name="Прямоугольник 48">
              <a:extLst>
                <a:ext uri="{FF2B5EF4-FFF2-40B4-BE49-F238E27FC236}">
                  <a16:creationId xmlns:a16="http://schemas.microsoft.com/office/drawing/2014/main" id="{94851377-9758-A936-3604-2A8D6C11AABC}"/>
                </a:ext>
              </a:extLst>
            </p:cNvPr>
            <p:cNvSpPr/>
            <p:nvPr/>
          </p:nvSpPr>
          <p:spPr>
            <a:xfrm>
              <a:off x="9663840" y="5069160"/>
              <a:ext cx="322560" cy="1731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41" name="Прямоугольник 1">
            <a:extLst>
              <a:ext uri="{FF2B5EF4-FFF2-40B4-BE49-F238E27FC236}">
                <a16:creationId xmlns:a16="http://schemas.microsoft.com/office/drawing/2014/main" id="{7DDB8A2F-B7EE-81CB-C17D-F8061DAAA3B2}"/>
              </a:ext>
            </a:extLst>
          </p:cNvPr>
          <p:cNvSpPr/>
          <p:nvPr/>
        </p:nvSpPr>
        <p:spPr>
          <a:xfrm>
            <a:off x="776435" y="1460735"/>
            <a:ext cx="1113624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Для субъектов МСП, отвечающих хотя бы одному из требований: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Экспортно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ориентированные, которые в 2024 г. и/или в 2025 г. заключили экспортный контракт;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Имеющие статус малой технологической компании;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Резиденты индустриальных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Основным видом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 общероссийского классификатора видов экономической деятельности ОК 029-2014 (КДЕС Ред. 2)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Прямоугольник 4">
            <a:extLst>
              <a:ext uri="{FF2B5EF4-FFF2-40B4-BE49-F238E27FC236}">
                <a16:creationId xmlns:a16="http://schemas.microsoft.com/office/drawing/2014/main" id="{A800FCE7-6AF9-6F89-985E-417586DC5AB7}"/>
              </a:ext>
            </a:extLst>
          </p:cNvPr>
          <p:cNvSpPr/>
          <p:nvPr/>
        </p:nvSpPr>
        <p:spPr>
          <a:xfrm>
            <a:off x="1851660" y="3360404"/>
            <a:ext cx="871308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           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УЧАСТИЕ В ВЫСТАВОЧНО-ЯРМАРОЧНЫХ МЕРОПРИЯТИЯХ НА ТЕРРИТОРИИ РФ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7">
            <a:extLst>
              <a:ext uri="{FF2B5EF4-FFF2-40B4-BE49-F238E27FC236}">
                <a16:creationId xmlns:a16="http://schemas.microsoft.com/office/drawing/2014/main" id="{33B296D0-E20A-3984-39F0-DCA01B185542}"/>
              </a:ext>
            </a:extLst>
          </p:cNvPr>
          <p:cNvSpPr/>
          <p:nvPr/>
        </p:nvSpPr>
        <p:spPr>
          <a:xfrm rot="10800000" flipV="1">
            <a:off x="504900" y="4203559"/>
            <a:ext cx="114066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Услуга по участию в выставочно-ярмарочном мероприятии на территории Российской Федерации включает в себя: </a:t>
            </a:r>
            <a:endPara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оплату регистрационного сбора, аренду выставочной площади и оборудования </a:t>
            </a:r>
            <a:endPara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TextBox 2">
            <a:extLst>
              <a:ext uri="{FF2B5EF4-FFF2-40B4-BE49-F238E27FC236}">
                <a16:creationId xmlns:a16="http://schemas.microsoft.com/office/drawing/2014/main" id="{CB534015-C7E2-593D-54E4-036A3ECCCD74}"/>
              </a:ext>
            </a:extLst>
          </p:cNvPr>
          <p:cNvSpPr/>
          <p:nvPr/>
        </p:nvSpPr>
        <p:spPr>
          <a:xfrm>
            <a:off x="668843" y="1001520"/>
            <a:ext cx="10829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D59AD-9CEA-ED13-6A20-25060560C112}"/>
              </a:ext>
            </a:extLst>
          </p:cNvPr>
          <p:cNvSpPr txBox="1"/>
          <p:nvPr/>
        </p:nvSpPr>
        <p:spPr>
          <a:xfrm>
            <a:off x="1442684" y="4952704"/>
            <a:ext cx="6165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Сейчас мы формируем список выставок, в которых вы сможете принять участие. 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Оставить заявку на интересующую вас выставку можно до 27 февраля, перейдя по данному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QR</a:t>
            </a:r>
            <a:r>
              <a:rPr lang="ru-RU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-коду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C67B11-E892-102B-5FF3-E8F733DB7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4" y="4876346"/>
            <a:ext cx="1802106" cy="1802106"/>
          </a:xfrm>
          <a:prstGeom prst="rect">
            <a:avLst/>
          </a:prstGeom>
        </p:spPr>
      </p:pic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0D7C381F-39DB-0FD1-C1FE-67A34DB669A8}"/>
              </a:ext>
            </a:extLst>
          </p:cNvPr>
          <p:cNvPicPr/>
          <p:nvPr/>
        </p:nvPicPr>
        <p:blipFill>
          <a:blip r:embed="rId3"/>
          <a:srcRect l="20614" t="-15142" r="48762" b="922"/>
          <a:stretch/>
        </p:blipFill>
        <p:spPr>
          <a:xfrm>
            <a:off x="9914709" y="504207"/>
            <a:ext cx="1923686" cy="85962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0321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Прямоугольник 56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150"/>
          <p:cNvSpPr/>
          <p:nvPr/>
        </p:nvSpPr>
        <p:spPr>
          <a:xfrm>
            <a:off x="4392360" y="3219120"/>
            <a:ext cx="157248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6" name="Параллелограмм 9"/>
          <p:cNvSpPr/>
          <p:nvPr/>
        </p:nvSpPr>
        <p:spPr>
          <a:xfrm>
            <a:off x="991440" y="221040"/>
            <a:ext cx="10829520" cy="484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67" name="Прямоугольник 152"/>
          <p:cNvSpPr/>
          <p:nvPr/>
        </p:nvSpPr>
        <p:spPr>
          <a:xfrm>
            <a:off x="1293120" y="297360"/>
            <a:ext cx="103438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НЕФИНАНСОВЫЕ МЕРЫ ПОДДЕРЖКИ ЦЕНТРА «МОЙ БИЗНЕС»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Box 236"/>
          <p:cNvSpPr/>
          <p:nvPr/>
        </p:nvSpPr>
        <p:spPr>
          <a:xfrm>
            <a:off x="1198484" y="3631173"/>
            <a:ext cx="3644595" cy="5976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             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                 РАЗРАБОТКА БИЗНЕС-ПЛАНА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0" name="Группа 30"/>
          <p:cNvGrpSpPr/>
          <p:nvPr/>
        </p:nvGrpSpPr>
        <p:grpSpPr>
          <a:xfrm>
            <a:off x="884879" y="2154240"/>
            <a:ext cx="4914913" cy="2121840"/>
            <a:chOff x="884879" y="2154240"/>
            <a:chExt cx="4914913" cy="2121840"/>
          </a:xfrm>
        </p:grpSpPr>
        <p:sp>
          <p:nvSpPr>
            <p:cNvPr id="271" name="Скругленный прямоугольник 50"/>
            <p:cNvSpPr/>
            <p:nvPr/>
          </p:nvSpPr>
          <p:spPr>
            <a:xfrm>
              <a:off x="884879" y="3773160"/>
              <a:ext cx="4914913" cy="5029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72" name="Прямоугольник 156"/>
            <p:cNvSpPr/>
            <p:nvPr/>
          </p:nvSpPr>
          <p:spPr>
            <a:xfrm>
              <a:off x="4843080" y="2154240"/>
              <a:ext cx="803160" cy="4035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chemeClr val="lt1"/>
                  </a:solidFill>
                  <a:latin typeface="Calibri"/>
                  <a:ea typeface="Arial"/>
                </a:rPr>
                <a:t>СМСП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3" name="Скругленный прямоугольник 50"/>
          <p:cNvSpPr/>
          <p:nvPr/>
        </p:nvSpPr>
        <p:spPr>
          <a:xfrm>
            <a:off x="6574680" y="3773160"/>
            <a:ext cx="5125680" cy="5029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74" name="Прямоугольник 7"/>
          <p:cNvSpPr/>
          <p:nvPr/>
        </p:nvSpPr>
        <p:spPr>
          <a:xfrm>
            <a:off x="2441359" y="1819863"/>
            <a:ext cx="7714695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ct val="100000"/>
              </a:lnSpc>
              <a:buFontTx/>
              <a:buChar char="-"/>
            </a:pPr>
            <a:r>
              <a:rPr lang="ru-RU" b="0" strike="noStrike" spc="-1">
                <a:solidFill>
                  <a:schemeClr val="dk1"/>
                </a:solidFill>
                <a:latin typeface="Calibri"/>
                <a:ea typeface="Arial"/>
              </a:rPr>
              <a:t>Для субъектов МСП - победителей программы «Студенческий стартап», которые заключили договор с Фондом содействия инноваций в 2024 г.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и/или 2025 г.</a:t>
            </a:r>
          </a:p>
          <a:p>
            <a:pPr marL="285750" indent="-285750" algn="just" defTabSz="914400">
              <a:lnSpc>
                <a:spcPct val="100000"/>
              </a:lnSpc>
              <a:buFontTx/>
              <a:buChar char="-"/>
            </a:pP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Для субъектов МСП, трудоустроивших участников СВО </a:t>
            </a:r>
            <a:r>
              <a:rPr lang="ru-RU" spc="-1" dirty="0">
                <a:solidFill>
                  <a:schemeClr val="dk1"/>
                </a:solidFill>
                <a:latin typeface="Calibri"/>
                <a:ea typeface="Arial"/>
              </a:rPr>
              <a:t>или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субъектов МСП, вернувшихся из зон СВО и членов их семей</a:t>
            </a:r>
            <a:r>
              <a:rPr lang="ru-RU" spc="-1" dirty="0">
                <a:solidFill>
                  <a:schemeClr val="dk1"/>
                </a:solidFill>
                <a:latin typeface="Calibri"/>
                <a:ea typeface="Arial"/>
              </a:rPr>
              <a:t>, являющихся субъектами МСП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Box 1"/>
          <p:cNvSpPr/>
          <p:nvPr/>
        </p:nvSpPr>
        <p:spPr>
          <a:xfrm>
            <a:off x="591480" y="992160"/>
            <a:ext cx="110455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D566E1-4142-7FB4-F0A7-E457112E3BD1}"/>
              </a:ext>
            </a:extLst>
          </p:cNvPr>
          <p:cNvSpPr/>
          <p:nvPr/>
        </p:nvSpPr>
        <p:spPr>
          <a:xfrm>
            <a:off x="6614162" y="3589815"/>
            <a:ext cx="4545069" cy="6470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</a:rPr>
              <a:t>РЕКЛАМА ПРОДУКЦИИ/УСЛУГ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0B0180AC-35E8-3D13-299E-EEF334F2C11C}"/>
              </a:ext>
            </a:extLst>
          </p:cNvPr>
          <p:cNvSpPr/>
          <p:nvPr/>
        </p:nvSpPr>
        <p:spPr>
          <a:xfrm>
            <a:off x="846510" y="4482540"/>
            <a:ext cx="52304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Услуга включает в себя: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Анализ ниши;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Подготовку плана по этапам проекта;</a:t>
            </a:r>
            <a:b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Финансовые показате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</a:t>
            </a:r>
            <a:endParaRPr lang="ru-RU" sz="16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DD5FCE1D-4B6F-F220-A084-919F96409F03}"/>
              </a:ext>
            </a:extLst>
          </p:cNvPr>
          <p:cNvSpPr/>
          <p:nvPr/>
        </p:nvSpPr>
        <p:spPr>
          <a:xfrm>
            <a:off x="6574680" y="4482540"/>
            <a:ext cx="523044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Услуга включает в себя на выбор: 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фирменного стиля;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сайта;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настройку контекстной/таргетированной рекламы;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размещение рекламы в СМИ</a:t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8ABDE996-DAB1-FB8E-F3D2-7CBE0750C6DE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10057354" y="493646"/>
            <a:ext cx="1923686" cy="85962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 127"/>
          <p:cNvSpPr/>
          <p:nvPr/>
        </p:nvSpPr>
        <p:spPr>
          <a:xfrm>
            <a:off x="213840" y="1917000"/>
            <a:ext cx="58784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grpSp>
        <p:nvGrpSpPr>
          <p:cNvPr id="362" name="Группа 57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363" name="Параллелограмм 22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64" name="Прямоугольник 128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all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"/>
                </a:rPr>
                <a:t>МЕРЫ ПОДДЕРЖКИ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65" name="Параллелограмм 23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66" name="Прямоугольник 129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367" name="Прямоугольник 130"/>
          <p:cNvSpPr/>
          <p:nvPr/>
        </p:nvSpPr>
        <p:spPr>
          <a:xfrm>
            <a:off x="4507697" y="154291"/>
            <a:ext cx="721124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ДЛЯ</a:t>
            </a:r>
            <a:r>
              <a:rPr kumimoji="0" lang="ru-RU" sz="1800" b="1" i="0" u="none" strike="noStrike" kern="1200" cap="none" spc="-1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ЭКСПОРТНО</a:t>
            </a:r>
            <a:r>
              <a:rPr kumimoji="0" lang="ru-RU" sz="1800" b="1" i="0" u="none" strike="noStrike" kern="1200" cap="none" spc="-19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ОРИЕНТИРОВАННЫХ </a:t>
            </a:r>
            <a:r>
              <a:rPr kumimoji="0" lang="ru-RU" sz="1800" b="1" i="0" u="none" strike="noStrike" kern="1200" cap="none" spc="-11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ПРЕДПРИЯТИЙ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68" name="Группа 58"/>
          <p:cNvGrpSpPr/>
          <p:nvPr/>
        </p:nvGrpSpPr>
        <p:grpSpPr>
          <a:xfrm>
            <a:off x="311760" y="4878720"/>
            <a:ext cx="5370120" cy="1637640"/>
            <a:chOff x="311760" y="4878720"/>
            <a:chExt cx="5370120" cy="1637640"/>
          </a:xfrm>
        </p:grpSpPr>
        <p:sp>
          <p:nvSpPr>
            <p:cNvPr id="369" name="TextBox 22"/>
            <p:cNvSpPr/>
            <p:nvPr/>
          </p:nvSpPr>
          <p:spPr>
            <a:xfrm>
              <a:off x="366120" y="487872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0" name="Блок-схема: альтернативный процесс 9"/>
            <p:cNvSpPr/>
            <p:nvPr/>
          </p:nvSpPr>
          <p:spPr>
            <a:xfrm>
              <a:off x="1257480" y="512640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1" name="Прямоугольник 131"/>
            <p:cNvSpPr/>
            <p:nvPr/>
          </p:nvSpPr>
          <p:spPr>
            <a:xfrm>
              <a:off x="1977120" y="514188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72" name="Прямоугольник 132"/>
            <p:cNvSpPr/>
            <p:nvPr/>
          </p:nvSpPr>
          <p:spPr>
            <a:xfrm>
              <a:off x="396000" y="568908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3" name="Прямоугольник 133"/>
            <p:cNvSpPr/>
            <p:nvPr/>
          </p:nvSpPr>
          <p:spPr>
            <a:xfrm>
              <a:off x="311760" y="615168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Arial"/>
                </a:rPr>
                <a:t>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74" name="Группа 59"/>
          <p:cNvGrpSpPr/>
          <p:nvPr/>
        </p:nvGrpSpPr>
        <p:grpSpPr>
          <a:xfrm>
            <a:off x="180720" y="851459"/>
            <a:ext cx="5325245" cy="883381"/>
            <a:chOff x="180720" y="851459"/>
            <a:chExt cx="5325245" cy="883381"/>
          </a:xfrm>
        </p:grpSpPr>
        <p:sp>
          <p:nvSpPr>
            <p:cNvPr id="375" name="Скругленный прямоугольник 43"/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76" name="Группа 60"/>
            <p:cNvGrpSpPr/>
            <p:nvPr/>
          </p:nvGrpSpPr>
          <p:grpSpPr>
            <a:xfrm>
              <a:off x="3149765" y="851459"/>
              <a:ext cx="2356200" cy="577273"/>
              <a:chOff x="3149765" y="851459"/>
              <a:chExt cx="2356200" cy="577273"/>
            </a:xfrm>
          </p:grpSpPr>
          <p:sp>
            <p:nvSpPr>
              <p:cNvPr id="377" name="Скругленный прямоугольник 44"/>
              <p:cNvSpPr/>
              <p:nvPr/>
            </p:nvSpPr>
            <p:spPr>
              <a:xfrm>
                <a:off x="3421260" y="894659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78" name="Прямоугольник 134"/>
              <p:cNvSpPr/>
              <p:nvPr/>
            </p:nvSpPr>
            <p:spPr>
              <a:xfrm>
                <a:off x="3149765" y="851459"/>
                <a:ext cx="2356200" cy="577273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и крупный бизнес</a:t>
                </a:r>
                <a:endParaRPr kumimoji="0" lang="ru-RU" sz="14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379" name="Прямоугольник 135"/>
          <p:cNvSpPr/>
          <p:nvPr/>
        </p:nvSpPr>
        <p:spPr>
          <a:xfrm>
            <a:off x="1649680" y="1215095"/>
            <a:ext cx="13676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АНАЛИТИКА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6" name="Прямоугольник 138"/>
          <p:cNvSpPr/>
          <p:nvPr/>
        </p:nvSpPr>
        <p:spPr>
          <a:xfrm>
            <a:off x="189693" y="1819315"/>
            <a:ext cx="622296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Отчеты </a:t>
            </a:r>
            <a:r>
              <a:rPr kumimoji="0" lang="ru-RU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по отрасли, по товару, по стране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(бесплатно)</a:t>
            </a:r>
          </a:p>
          <a:p>
            <a:pPr lvl="0">
              <a:defRPr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Calibri"/>
              </a:rPr>
              <a:t>Барьеры и требования рынков (бесплатно)</a:t>
            </a:r>
          </a:p>
          <a:p>
            <a:pPr marL="285840" lvl="0" indent="-285840"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Calibri"/>
              </a:rPr>
              <a:t>О ввозных таможенных пошлинах и нетарифных мерах (сертификация, квоты, пошлины и т.д.), охране объектов интеллектуальной собственности</a:t>
            </a:r>
            <a:endParaRPr lang="ru-RU" sz="1400" spc="-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Calibri"/>
              </a:rPr>
              <a:t>Учебные пособия</a:t>
            </a:r>
          </a:p>
        </p:txBody>
      </p:sp>
      <p:sp>
        <p:nvSpPr>
          <p:cNvPr id="35" name="Прямоугольник 127">
            <a:extLst>
              <a:ext uri="{FF2B5EF4-FFF2-40B4-BE49-F238E27FC236}">
                <a16:creationId xmlns:a16="http://schemas.microsoft.com/office/drawing/2014/main" id="{634AA5CF-9805-4505-A84D-51668E26DE06}"/>
              </a:ext>
            </a:extLst>
          </p:cNvPr>
          <p:cNvSpPr/>
          <p:nvPr/>
        </p:nvSpPr>
        <p:spPr>
          <a:xfrm>
            <a:off x="267892" y="3925265"/>
            <a:ext cx="587844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«Основы экспортной деятельности».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«Возможности онлайн экспорта».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«Логистика для экспортеров».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«Документационное сопровождение экспорта».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«Маркетинг как часть экспортного проекта».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«Эффективная деловая коммуникация для экспортеров».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«Финансовые инструменты экспорта».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«Налоги в экспортной деятельности».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«Правовые аспекты экспорта».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«Таможенное регулирование экспорта».</a:t>
            </a:r>
          </a:p>
        </p:txBody>
      </p:sp>
      <p:grpSp>
        <p:nvGrpSpPr>
          <p:cNvPr id="41" name="Группа 59">
            <a:extLst>
              <a:ext uri="{FF2B5EF4-FFF2-40B4-BE49-F238E27FC236}">
                <a16:creationId xmlns:a16="http://schemas.microsoft.com/office/drawing/2014/main" id="{EFB3AA3B-BD83-4008-A17B-1DCFFE00509C}"/>
              </a:ext>
            </a:extLst>
          </p:cNvPr>
          <p:cNvGrpSpPr/>
          <p:nvPr/>
        </p:nvGrpSpPr>
        <p:grpSpPr>
          <a:xfrm>
            <a:off x="222009" y="2987461"/>
            <a:ext cx="5314500" cy="879120"/>
            <a:chOff x="180720" y="855720"/>
            <a:chExt cx="5314500" cy="879120"/>
          </a:xfrm>
        </p:grpSpPr>
        <p:sp>
          <p:nvSpPr>
            <p:cNvPr id="42" name="Скругленный прямоугольник 43">
              <a:extLst>
                <a:ext uri="{FF2B5EF4-FFF2-40B4-BE49-F238E27FC236}">
                  <a16:creationId xmlns:a16="http://schemas.microsoft.com/office/drawing/2014/main" id="{57D93A08-F9C9-4EA7-B649-6091468576EC}"/>
                </a:ext>
              </a:extLst>
            </p:cNvPr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43" name="Группа 60">
              <a:extLst>
                <a:ext uri="{FF2B5EF4-FFF2-40B4-BE49-F238E27FC236}">
                  <a16:creationId xmlns:a16="http://schemas.microsoft.com/office/drawing/2014/main" id="{3D396E96-5D2E-4372-A2EF-367E9A875573}"/>
                </a:ext>
              </a:extLst>
            </p:cNvPr>
            <p:cNvGrpSpPr/>
            <p:nvPr/>
          </p:nvGrpSpPr>
          <p:grpSpPr>
            <a:xfrm>
              <a:off x="3139020" y="855720"/>
              <a:ext cx="2356200" cy="511920"/>
              <a:chOff x="3139020" y="855720"/>
              <a:chExt cx="2356200" cy="511920"/>
            </a:xfrm>
          </p:grpSpPr>
          <p:sp>
            <p:nvSpPr>
              <p:cNvPr id="44" name="Скругленный прямоугольник 44">
                <a:extLst>
                  <a:ext uri="{FF2B5EF4-FFF2-40B4-BE49-F238E27FC236}">
                    <a16:creationId xmlns:a16="http://schemas.microsoft.com/office/drawing/2014/main" id="{B29FB626-3C1D-4116-8B22-12C94B8132AA}"/>
                  </a:ext>
                </a:extLst>
              </p:cNvPr>
              <p:cNvSpPr/>
              <p:nvPr/>
            </p:nvSpPr>
            <p:spPr>
              <a:xfrm>
                <a:off x="3402720" y="855720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45" name="Прямоугольник 134">
                <a:extLst>
                  <a:ext uri="{FF2B5EF4-FFF2-40B4-BE49-F238E27FC236}">
                    <a16:creationId xmlns:a16="http://schemas.microsoft.com/office/drawing/2014/main" id="{E00591D4-D3EA-4271-A26B-501C34FD9EE7}"/>
                  </a:ext>
                </a:extLst>
              </p:cNvPr>
              <p:cNvSpPr/>
              <p:nvPr/>
            </p:nvSpPr>
            <p:spPr>
              <a:xfrm>
                <a:off x="3139020" y="894738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</a:t>
                </a:r>
                <a:endParaRPr kumimoji="0" lang="ru-RU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46" name="Прямоугольник 135">
            <a:extLst>
              <a:ext uri="{FF2B5EF4-FFF2-40B4-BE49-F238E27FC236}">
                <a16:creationId xmlns:a16="http://schemas.microsoft.com/office/drawing/2014/main" id="{674D47F6-4206-4BA9-B268-1D7EF3796A76}"/>
              </a:ext>
            </a:extLst>
          </p:cNvPr>
          <p:cNvSpPr/>
          <p:nvPr/>
        </p:nvSpPr>
        <p:spPr>
          <a:xfrm>
            <a:off x="1654158" y="3391750"/>
            <a:ext cx="130001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СЕМИНАРЫ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7" name="Группа 61">
            <a:extLst>
              <a:ext uri="{FF2B5EF4-FFF2-40B4-BE49-F238E27FC236}">
                <a16:creationId xmlns:a16="http://schemas.microsoft.com/office/drawing/2014/main" id="{7ADFC328-5560-4DBE-A5A8-0D177DD6035C}"/>
              </a:ext>
            </a:extLst>
          </p:cNvPr>
          <p:cNvGrpSpPr/>
          <p:nvPr/>
        </p:nvGrpSpPr>
        <p:grpSpPr>
          <a:xfrm>
            <a:off x="6594484" y="1152766"/>
            <a:ext cx="5407823" cy="856502"/>
            <a:chOff x="6562564" y="874990"/>
            <a:chExt cx="5407823" cy="856502"/>
          </a:xfrm>
        </p:grpSpPr>
        <p:sp>
          <p:nvSpPr>
            <p:cNvPr id="48" name="Скругленный прямоугольник 45">
              <a:extLst>
                <a:ext uri="{FF2B5EF4-FFF2-40B4-BE49-F238E27FC236}">
                  <a16:creationId xmlns:a16="http://schemas.microsoft.com/office/drawing/2014/main" id="{092C46F0-97EA-4F8C-B2ED-F9434627DF83}"/>
                </a:ext>
              </a:extLst>
            </p:cNvPr>
            <p:cNvSpPr/>
            <p:nvPr/>
          </p:nvSpPr>
          <p:spPr>
            <a:xfrm>
              <a:off x="6562564" y="1072332"/>
              <a:ext cx="4653360" cy="659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51" name="Прямоугольник 136">
              <a:extLst>
                <a:ext uri="{FF2B5EF4-FFF2-40B4-BE49-F238E27FC236}">
                  <a16:creationId xmlns:a16="http://schemas.microsoft.com/office/drawing/2014/main" id="{29F6EBDD-462D-4492-B585-85B2E8FD7F3A}"/>
                </a:ext>
              </a:extLst>
            </p:cNvPr>
            <p:cNvSpPr/>
            <p:nvPr/>
          </p:nvSpPr>
          <p:spPr>
            <a:xfrm>
              <a:off x="9614187" y="874990"/>
              <a:ext cx="2356200" cy="407014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52" name="Прямоугольник 137">
            <a:extLst>
              <a:ext uri="{FF2B5EF4-FFF2-40B4-BE49-F238E27FC236}">
                <a16:creationId xmlns:a16="http://schemas.microsoft.com/office/drawing/2014/main" id="{81A41B14-9A59-4DF6-BC77-C4B320EC00B7}"/>
              </a:ext>
            </a:extLst>
          </p:cNvPr>
          <p:cNvSpPr/>
          <p:nvPr/>
        </p:nvSpPr>
        <p:spPr>
          <a:xfrm>
            <a:off x="6972885" y="1528921"/>
            <a:ext cx="389655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АКСЕЛЕРАЦИЯ - ЭКСПОРТНЫЙ ФОРСАЖ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Прямоугольник 140">
            <a:extLst>
              <a:ext uri="{FF2B5EF4-FFF2-40B4-BE49-F238E27FC236}">
                <a16:creationId xmlns:a16="http://schemas.microsoft.com/office/drawing/2014/main" id="{F39AC257-D29F-4FAD-86FC-19E0BEA79099}"/>
              </a:ext>
            </a:extLst>
          </p:cNvPr>
          <p:cNvSpPr/>
          <p:nvPr/>
        </p:nvSpPr>
        <p:spPr>
          <a:xfrm>
            <a:off x="6288136" y="2009268"/>
            <a:ext cx="5537744" cy="39996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Теоретическая часть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Вводный модуль: «Введение в экспортную и проектную деятельность»;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Модуль 1: «Выбор рынка и поиск покупателей»;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Модуль 2: «Экспортный маркетинг»;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Модуль 3: «Формирование финансовых условий экспортной сделки»;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Модуль 4: «Реализация экспортной сделки»;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Модуль 5: «Переговоры и заключение контракта».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Практическая часть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подготовка вывода продукции предприятия на внешний рынок;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сопровождение переговорного процесса;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проработка логистики доставки груза и  оформления таможенных документов;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рассмотрение особенностей валютного регулирования;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учет аспектов налогового законодательства.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E4579C50-5E17-F70F-C01E-3A0E70021A30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10744200" y="348278"/>
            <a:ext cx="1218336" cy="656480"/>
          </a:xfrm>
          <a:prstGeom prst="rect">
            <a:avLst/>
          </a:prstGeom>
          <a:ln w="0">
            <a:noFill/>
          </a:ln>
        </p:spPr>
      </p:pic>
      <p:sp>
        <p:nvSpPr>
          <p:cNvPr id="4" name="Скругленный прямоугольник 44">
            <a:extLst>
              <a:ext uri="{FF2B5EF4-FFF2-40B4-BE49-F238E27FC236}">
                <a16:creationId xmlns:a16="http://schemas.microsoft.com/office/drawing/2014/main" id="{B860BC16-99E8-9852-6F2B-F7AC47483D76}"/>
              </a:ext>
            </a:extLst>
          </p:cNvPr>
          <p:cNvSpPr/>
          <p:nvPr/>
        </p:nvSpPr>
        <p:spPr>
          <a:xfrm>
            <a:off x="9986362" y="1041765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5" name="Прямоугольник 134">
            <a:extLst>
              <a:ext uri="{FF2B5EF4-FFF2-40B4-BE49-F238E27FC236}">
                <a16:creationId xmlns:a16="http://schemas.microsoft.com/office/drawing/2014/main" id="{B058B34F-6461-BF59-AAE8-9950E2DA6DDF}"/>
              </a:ext>
            </a:extLst>
          </p:cNvPr>
          <p:cNvSpPr/>
          <p:nvPr/>
        </p:nvSpPr>
        <p:spPr>
          <a:xfrm>
            <a:off x="9691342" y="1123774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Скругленный прямоугольник 44">
            <a:extLst>
              <a:ext uri="{FF2B5EF4-FFF2-40B4-BE49-F238E27FC236}">
                <a16:creationId xmlns:a16="http://schemas.microsoft.com/office/drawing/2014/main" id="{15A8E8E4-CAAD-B0A3-C0FF-37097DC27E00}"/>
              </a:ext>
            </a:extLst>
          </p:cNvPr>
          <p:cNvSpPr/>
          <p:nvPr/>
        </p:nvSpPr>
        <p:spPr>
          <a:xfrm>
            <a:off x="3444785" y="2986735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7" name="Прямоугольник 134">
            <a:extLst>
              <a:ext uri="{FF2B5EF4-FFF2-40B4-BE49-F238E27FC236}">
                <a16:creationId xmlns:a16="http://schemas.microsoft.com/office/drawing/2014/main" id="{0061F73E-9B5F-7803-AE42-FA8BD0B5206F}"/>
              </a:ext>
            </a:extLst>
          </p:cNvPr>
          <p:cNvSpPr/>
          <p:nvPr/>
        </p:nvSpPr>
        <p:spPr>
          <a:xfrm>
            <a:off x="3153342" y="2950681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Группа 33"/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78" name="Параллелограмм 14"/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279" name="Прямоугольник 47"/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all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"/>
                </a:rPr>
                <a:t>МЕРЫ ПОДДЕРЖКИ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0" name="Параллелограмм 16"/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281" name="Прямоугольник 96"/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282" name="Прямоугольник 99"/>
          <p:cNvSpPr/>
          <p:nvPr/>
        </p:nvSpPr>
        <p:spPr>
          <a:xfrm>
            <a:off x="4198680" y="287280"/>
            <a:ext cx="7299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ДЛЯ</a:t>
            </a:r>
            <a:r>
              <a:rPr kumimoji="0" lang="ru-RU" sz="1800" b="1" i="0" u="none" strike="noStrike" kern="1200" cap="none" spc="-1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ЭКСПОРТНО</a:t>
            </a:r>
            <a:r>
              <a:rPr kumimoji="0" lang="ru-RU" sz="1800" b="1" i="0" u="none" strike="noStrike" kern="1200" cap="none" spc="-19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ОРИЕНТИРОВАННЫХ </a:t>
            </a:r>
            <a:r>
              <a:rPr kumimoji="0" lang="ru-RU" sz="1800" b="1" i="0" u="none" strike="noStrike" kern="1200" cap="none" spc="-11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ПРЕДПРИЯТИЙ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83" name="Группа 42"/>
          <p:cNvGrpSpPr/>
          <p:nvPr/>
        </p:nvGrpSpPr>
        <p:grpSpPr>
          <a:xfrm>
            <a:off x="590399" y="735192"/>
            <a:ext cx="4792305" cy="1122840"/>
            <a:chOff x="590400" y="770760"/>
            <a:chExt cx="11196000" cy="1122840"/>
          </a:xfrm>
        </p:grpSpPr>
        <p:sp>
          <p:nvSpPr>
            <p:cNvPr id="284" name="Скругленный прямоугольник 27"/>
            <p:cNvSpPr/>
            <p:nvPr/>
          </p:nvSpPr>
          <p:spPr>
            <a:xfrm>
              <a:off x="590400" y="1054080"/>
              <a:ext cx="11196000" cy="839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287" name="Прямоугольник 100"/>
            <p:cNvSpPr/>
            <p:nvPr/>
          </p:nvSpPr>
          <p:spPr>
            <a:xfrm>
              <a:off x="10475554" y="770760"/>
              <a:ext cx="469968" cy="385667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88" name="Прямоугольник 101"/>
          <p:cNvSpPr/>
          <p:nvPr/>
        </p:nvSpPr>
        <p:spPr>
          <a:xfrm>
            <a:off x="863775" y="1236959"/>
            <a:ext cx="424555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УЧАСТИЕ В МЕЖДУНАРОДНЫХ ВЫСТАВКАХ ЦПЭ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9" name="Прямоугольник 102"/>
          <p:cNvSpPr/>
          <p:nvPr/>
        </p:nvSpPr>
        <p:spPr>
          <a:xfrm>
            <a:off x="555839" y="1930491"/>
            <a:ext cx="4792305" cy="3499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300" b="1" dirty="0">
                <a:latin typeface="+mj-lt"/>
                <a:cs typeface="Times New Roman" panose="02020603050405020304" pitchFamily="18" charset="0"/>
              </a:rPr>
              <a:t>MIMS Automobility</a:t>
            </a:r>
            <a:r>
              <a:rPr lang="en-US" sz="1300" dirty="0">
                <a:latin typeface="+mj-lt"/>
                <a:cs typeface="Times New Roman" panose="02020603050405020304" pitchFamily="18" charset="0"/>
              </a:rPr>
              <a:t> Moscow, 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Москва</a:t>
            </a:r>
            <a:r>
              <a:rPr lang="en-US" sz="13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Россия</a:t>
            </a:r>
            <a:r>
              <a:rPr lang="en-US" sz="1300" dirty="0">
                <a:latin typeface="+mj-lt"/>
                <a:cs typeface="Times New Roman" panose="02020603050405020304" pitchFamily="18" charset="0"/>
              </a:rPr>
              <a:t>), 12.05.-15.05.2025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300" b="1" dirty="0">
                <a:latin typeface="+mj-lt"/>
                <a:cs typeface="Times New Roman" panose="02020603050405020304" pitchFamily="18" charset="0"/>
              </a:rPr>
              <a:t>Russia Halal Expo</a:t>
            </a:r>
            <a:r>
              <a:rPr lang="en-US" sz="13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Казань</a:t>
            </a:r>
            <a:r>
              <a:rPr lang="en-US" sz="13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Россия</a:t>
            </a:r>
            <a:r>
              <a:rPr lang="en-US" sz="1300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, 15.05.-17.05.2025</a:t>
            </a:r>
            <a:endParaRPr lang="en-US" sz="1300" dirty="0">
              <a:latin typeface="+mj-l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SIAL Shanghai</a:t>
            </a:r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Шанхай (Китай), 19.05.-21.05.2025 </a:t>
            </a:r>
            <a:endParaRPr lang="en-US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30-я Юбилейная Международная Выставка </a:t>
            </a:r>
            <a:r>
              <a:rPr lang="ru-RU" sz="1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«Нефть и Газ Каспия», </a:t>
            </a: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Баку (Азербайджан), 03.06.-05.06.2025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31-я </a:t>
            </a:r>
            <a:r>
              <a:rPr lang="ru-RU" sz="1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Казахстанская Международная Строительная и интерьерная выставка</a:t>
            </a: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Алматы (Казахстан), 03.09.-05.09.2025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27-я </a:t>
            </a:r>
            <a:r>
              <a:rPr lang="ru-RU" sz="1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Центрально-Азиатская Международная выставка «Пищевая промышленность», </a:t>
            </a: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Алматы</a:t>
            </a:r>
            <a:r>
              <a:rPr lang="ru-RU" sz="13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(Казахстан), 12.11.-14.11.2025</a:t>
            </a:r>
            <a:endParaRPr lang="en-US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latin typeface="+mj-lt"/>
                <a:cs typeface="Times New Roman" panose="02020603050405020304" pitchFamily="18" charset="0"/>
              </a:rPr>
              <a:t>34-я международная выставка </a:t>
            </a:r>
            <a:r>
              <a:rPr lang="ru-RU" sz="1300" b="1" dirty="0">
                <a:latin typeface="+mj-lt"/>
                <a:cs typeface="Times New Roman" panose="02020603050405020304" pitchFamily="18" charset="0"/>
              </a:rPr>
              <a:t>«Медицинская техника, изделия медицинского назначения и расходные материалы»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, Москва (Россия), 08.12.-11.12.2025</a:t>
            </a:r>
            <a:endParaRPr lang="ru-RU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0" name="Рисунок 12"/>
          <p:cNvPicPr/>
          <p:nvPr/>
        </p:nvPicPr>
        <p:blipFill>
          <a:blip r:embed="rId2"/>
          <a:stretch/>
        </p:blipFill>
        <p:spPr>
          <a:xfrm>
            <a:off x="10653761" y="5254478"/>
            <a:ext cx="1405800" cy="1405800"/>
          </a:xfrm>
          <a:prstGeom prst="rect">
            <a:avLst/>
          </a:prstGeom>
          <a:ln w="0">
            <a:noFill/>
          </a:ln>
        </p:spPr>
      </p:pic>
      <p:sp>
        <p:nvSpPr>
          <p:cNvPr id="24" name="Скругленный прямоугольник 27">
            <a:extLst>
              <a:ext uri="{FF2B5EF4-FFF2-40B4-BE49-F238E27FC236}">
                <a16:creationId xmlns:a16="http://schemas.microsoft.com/office/drawing/2014/main" id="{E6CBEA8D-7474-4FC2-AD11-A2E48CA85325}"/>
              </a:ext>
            </a:extLst>
          </p:cNvPr>
          <p:cNvSpPr/>
          <p:nvPr/>
        </p:nvSpPr>
        <p:spPr>
          <a:xfrm>
            <a:off x="5795836" y="1025352"/>
            <a:ext cx="4792305" cy="8395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28" name="Прямоугольник 101">
            <a:extLst>
              <a:ext uri="{FF2B5EF4-FFF2-40B4-BE49-F238E27FC236}">
                <a16:creationId xmlns:a16="http://schemas.microsoft.com/office/drawing/2014/main" id="{CE086B88-8D3A-4305-8B35-4F2DCF57FC33}"/>
              </a:ext>
            </a:extLst>
          </p:cNvPr>
          <p:cNvSpPr/>
          <p:nvPr/>
        </p:nvSpPr>
        <p:spPr>
          <a:xfrm>
            <a:off x="5887784" y="1236959"/>
            <a:ext cx="424555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УЧАСТИЕ В МЕЖДУНАРОДНЫХ ВЫСТАВКАХ И БИЗНЕС-МИССИЯХ РЭЦ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DDE3D3-09CF-4612-BF25-F1BBA328DF0E}"/>
              </a:ext>
            </a:extLst>
          </p:cNvPr>
          <p:cNvSpPr/>
          <p:nvPr/>
        </p:nvSpPr>
        <p:spPr>
          <a:xfrm>
            <a:off x="5552388" y="1930491"/>
            <a:ext cx="617455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ea typeface="Calibri" panose="020F0502020204030204" pitchFamily="34" charset="0"/>
              </a:rPr>
              <a:t>VietFood</a:t>
            </a:r>
            <a:r>
              <a:rPr lang="en-US" sz="1400" b="1" dirty="0">
                <a:ea typeface="Calibri" panose="020F0502020204030204" pitchFamily="34" charset="0"/>
              </a:rPr>
              <a:t> &amp; Beverage</a:t>
            </a:r>
            <a:r>
              <a:rPr lang="en-US" sz="1400" dirty="0">
                <a:ea typeface="Calibri" panose="020F0502020204030204" pitchFamily="34" charset="0"/>
              </a:rPr>
              <a:t> 2025, </a:t>
            </a:r>
            <a:r>
              <a:rPr lang="ru-RU" sz="1400" dirty="0">
                <a:ea typeface="Calibri" panose="020F0502020204030204" pitchFamily="34" charset="0"/>
              </a:rPr>
              <a:t>Вьетнам, 07.08.2025 - 09.08.2025 (прием заявок - до 09.04.2025)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Calibri" panose="020F0502020204030204" pitchFamily="34" charset="0"/>
              </a:rPr>
              <a:t>World Food Istanbul </a:t>
            </a:r>
            <a:r>
              <a:rPr lang="en-US" sz="1400" dirty="0">
                <a:ea typeface="Calibri" panose="020F0502020204030204" pitchFamily="34" charset="0"/>
              </a:rPr>
              <a:t>2025, </a:t>
            </a:r>
            <a:r>
              <a:rPr lang="ru-RU" sz="1400" dirty="0">
                <a:ea typeface="Calibri" panose="020F0502020204030204" pitchFamily="34" charset="0"/>
              </a:rPr>
              <a:t>Турция, 02.09.2025 - 05.09.2025 (прием заявок - до 05.05.2025)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Calibri" panose="020F0502020204030204" pitchFamily="34" charset="0"/>
              </a:rPr>
              <a:t>WETEX</a:t>
            </a:r>
            <a:r>
              <a:rPr lang="en-US" sz="1400" dirty="0">
                <a:ea typeface="Calibri" panose="020F0502020204030204" pitchFamily="34" charset="0"/>
              </a:rPr>
              <a:t> 2025, </a:t>
            </a:r>
            <a:r>
              <a:rPr lang="ru-RU" sz="1400" dirty="0">
                <a:ea typeface="Calibri" panose="020F0502020204030204" pitchFamily="34" charset="0"/>
              </a:rPr>
              <a:t>ОАЭ, 30.09.2025 – 02.10.2025 (прием заявок - до 02.06.2025)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Calibri" panose="020F0502020204030204" pitchFamily="34" charset="0"/>
              </a:rPr>
              <a:t>GITEX</a:t>
            </a:r>
            <a:r>
              <a:rPr lang="en-US" sz="1400" dirty="0">
                <a:ea typeface="Calibri" panose="020F0502020204030204" pitchFamily="34" charset="0"/>
              </a:rPr>
              <a:t> 2025, </a:t>
            </a:r>
            <a:r>
              <a:rPr lang="ru-RU" sz="1400" dirty="0">
                <a:ea typeface="Calibri" panose="020F0502020204030204" pitchFamily="34" charset="0"/>
              </a:rPr>
              <a:t>ОАЭ, 13.10.2025 - 17.10.2025 (прием заявок - до 15.06.2025)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ea typeface="Calibri" panose="020F0502020204030204" pitchFamily="34" charset="0"/>
              </a:rPr>
              <a:t>KazAgro</a:t>
            </a:r>
            <a:r>
              <a:rPr lang="en-US" sz="1400" b="1" dirty="0">
                <a:ea typeface="Calibri" panose="020F0502020204030204" pitchFamily="34" charset="0"/>
              </a:rPr>
              <a:t> </a:t>
            </a:r>
            <a:r>
              <a:rPr lang="en-US" sz="1400" dirty="0">
                <a:ea typeface="Calibri" panose="020F0502020204030204" pitchFamily="34" charset="0"/>
              </a:rPr>
              <a:t>2025, </a:t>
            </a:r>
            <a:r>
              <a:rPr lang="ru-RU" sz="1400" dirty="0">
                <a:ea typeface="Calibri" panose="020F0502020204030204" pitchFamily="34" charset="0"/>
              </a:rPr>
              <a:t>Казахстан, 22.10.2025 - 24.10.2025 (прием заявок - до 24.06.2025)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ea typeface="Calibri" panose="020F0502020204030204" pitchFamily="34" charset="0"/>
              </a:rPr>
              <a:t>Форум «</a:t>
            </a:r>
            <a:r>
              <a:rPr lang="ru-RU" sz="1400" b="1" dirty="0">
                <a:ea typeface="Calibri" panose="020F0502020204030204" pitchFamily="34" charset="0"/>
              </a:rPr>
              <a:t>Сделано в России</a:t>
            </a:r>
            <a:r>
              <a:rPr lang="ru-RU" sz="1400" dirty="0">
                <a:ea typeface="Calibri" panose="020F0502020204030204" pitchFamily="34" charset="0"/>
              </a:rPr>
              <a:t>» 2025, Россия, 01.10.2025 - 31.10.2025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ea typeface="Calibri" panose="020F0502020204030204" pitchFamily="34" charset="0"/>
              </a:rPr>
              <a:t>Adipec</a:t>
            </a:r>
            <a:r>
              <a:rPr lang="en-US" sz="1400" dirty="0">
                <a:ea typeface="Calibri" panose="020F0502020204030204" pitchFamily="34" charset="0"/>
              </a:rPr>
              <a:t> 2025, </a:t>
            </a:r>
            <a:r>
              <a:rPr lang="ru-RU" sz="1400" dirty="0">
                <a:ea typeface="Calibri" panose="020F0502020204030204" pitchFamily="34" charset="0"/>
              </a:rPr>
              <a:t>ОАЭ, 03.11.2025 – 06.11.2025 (прием заявок - до 06.07.2025)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Calibri" panose="020F0502020204030204" pitchFamily="34" charset="0"/>
              </a:rPr>
              <a:t>China International Import Expo </a:t>
            </a:r>
            <a:r>
              <a:rPr lang="en-US" sz="1400" dirty="0">
                <a:ea typeface="Calibri" panose="020F0502020204030204" pitchFamily="34" charset="0"/>
              </a:rPr>
              <a:t>2025, </a:t>
            </a:r>
            <a:r>
              <a:rPr lang="ru-RU" sz="1400" dirty="0">
                <a:ea typeface="Calibri" panose="020F0502020204030204" pitchFamily="34" charset="0"/>
              </a:rPr>
              <a:t>Китай, 05.11.2025 - 10.11.2025 (прием заявок - до 04.07.2025)</a:t>
            </a: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A4A7D05A-9F99-E575-0EE9-4964E9CDDD31}"/>
              </a:ext>
            </a:extLst>
          </p:cNvPr>
          <p:cNvPicPr/>
          <p:nvPr/>
        </p:nvPicPr>
        <p:blipFill>
          <a:blip r:embed="rId3"/>
          <a:srcRect l="20614" t="-15142" r="48762" b="922"/>
          <a:stretch/>
        </p:blipFill>
        <p:spPr>
          <a:xfrm>
            <a:off x="11194439" y="517822"/>
            <a:ext cx="881657" cy="434378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E4C405-2890-C818-B10A-996FA0030933}"/>
              </a:ext>
            </a:extLst>
          </p:cNvPr>
          <p:cNvSpPr txBox="1"/>
          <p:nvPr/>
        </p:nvSpPr>
        <p:spPr>
          <a:xfrm>
            <a:off x="1328788" y="5535589"/>
            <a:ext cx="3315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Предварительный список. </a:t>
            </a:r>
          </a:p>
          <a:p>
            <a:r>
              <a:rPr lang="ru-RU" b="1" dirty="0">
                <a:solidFill>
                  <a:srgbClr val="FF0000"/>
                </a:solidFill>
              </a:rPr>
              <a:t>Возможны корректировки.</a:t>
            </a: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39FDC1FE-5EFF-95E4-5F93-6C0834306960}"/>
              </a:ext>
            </a:extLst>
          </p:cNvPr>
          <p:cNvSpPr/>
          <p:nvPr/>
        </p:nvSpPr>
        <p:spPr>
          <a:xfrm>
            <a:off x="3919080" y="789773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9AF271C3-14F8-788D-E1D4-FCDBFAF3C028}"/>
              </a:ext>
            </a:extLst>
          </p:cNvPr>
          <p:cNvSpPr/>
          <p:nvPr/>
        </p:nvSpPr>
        <p:spPr>
          <a:xfrm>
            <a:off x="3643513" y="882052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Скругленный прямоугольник 44">
            <a:extLst>
              <a:ext uri="{FF2B5EF4-FFF2-40B4-BE49-F238E27FC236}">
                <a16:creationId xmlns:a16="http://schemas.microsoft.com/office/drawing/2014/main" id="{FAFDB018-0126-9952-BCD2-054DD35A24CF}"/>
              </a:ext>
            </a:extLst>
          </p:cNvPr>
          <p:cNvSpPr/>
          <p:nvPr/>
        </p:nvSpPr>
        <p:spPr>
          <a:xfrm>
            <a:off x="9244263" y="735192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8" name="Прямоугольник 134">
            <a:extLst>
              <a:ext uri="{FF2B5EF4-FFF2-40B4-BE49-F238E27FC236}">
                <a16:creationId xmlns:a16="http://schemas.microsoft.com/office/drawing/2014/main" id="{C5AD512D-6394-5257-3913-74A633AECA15}"/>
              </a:ext>
            </a:extLst>
          </p:cNvPr>
          <p:cNvSpPr/>
          <p:nvPr/>
        </p:nvSpPr>
        <p:spPr>
          <a:xfrm>
            <a:off x="8934663" y="689072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09F84-2DD1-05D0-4FBA-AE24C749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A47524F7-5B7B-E178-1516-D137C0034376}"/>
              </a:ext>
            </a:extLst>
          </p:cNvPr>
          <p:cNvSpPr/>
          <p:nvPr/>
        </p:nvSpPr>
        <p:spPr>
          <a:xfrm>
            <a:off x="224280" y="1702786"/>
            <a:ext cx="4423780" cy="15989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поиск и подбор иностранного покупателя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сопровождение переговорного процесса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формирование/актуализация коммерческого предложения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перевод презентационных материалов на иностранный язык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Страны поиска ЦПЭ: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 запросу</a:t>
            </a:r>
          </a:p>
        </p:txBody>
      </p:sp>
      <p:grpSp>
        <p:nvGrpSpPr>
          <p:cNvPr id="297" name="Группа 18">
            <a:extLst>
              <a:ext uri="{FF2B5EF4-FFF2-40B4-BE49-F238E27FC236}">
                <a16:creationId xmlns:a16="http://schemas.microsoft.com/office/drawing/2014/main" id="{21FB8A9D-EE00-EA50-C52A-E339DBBDD6A9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>
              <a:extLst>
                <a:ext uri="{FF2B5EF4-FFF2-40B4-BE49-F238E27FC236}">
                  <a16:creationId xmlns:a16="http://schemas.microsoft.com/office/drawing/2014/main" id="{C9BA6F90-59D9-7F52-CA94-B1CEC2888044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299" name="Прямоугольник 23">
              <a:extLst>
                <a:ext uri="{FF2B5EF4-FFF2-40B4-BE49-F238E27FC236}">
                  <a16:creationId xmlns:a16="http://schemas.microsoft.com/office/drawing/2014/main" id="{2431DFB7-4394-6CB2-60DA-A1977A0AEF69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all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"/>
                </a:rPr>
                <a:t>МЕРЫ ПОДДЕРЖКИ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0" name="Параллелограмм 18">
              <a:extLst>
                <a:ext uri="{FF2B5EF4-FFF2-40B4-BE49-F238E27FC236}">
                  <a16:creationId xmlns:a16="http://schemas.microsoft.com/office/drawing/2014/main" id="{5783C2E4-1859-F2D4-E290-10441F475CFE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01" name="Прямоугольник 64">
              <a:extLst>
                <a:ext uri="{FF2B5EF4-FFF2-40B4-BE49-F238E27FC236}">
                  <a16:creationId xmlns:a16="http://schemas.microsoft.com/office/drawing/2014/main" id="{0A8CDFAE-C32A-4EAE-660A-C616D5B634A0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>
            <a:extLst>
              <a:ext uri="{FF2B5EF4-FFF2-40B4-BE49-F238E27FC236}">
                <a16:creationId xmlns:a16="http://schemas.microsoft.com/office/drawing/2014/main" id="{C9E694F8-2C6B-51D4-58F9-37994F4428B2}"/>
              </a:ext>
            </a:extLst>
          </p:cNvPr>
          <p:cNvSpPr/>
          <p:nvPr/>
        </p:nvSpPr>
        <p:spPr>
          <a:xfrm>
            <a:off x="4268571" y="208501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ДЛЯ</a:t>
            </a:r>
            <a:r>
              <a:rPr kumimoji="0" lang="ru-RU" sz="1800" b="1" i="0" u="none" strike="noStrike" kern="1200" cap="none" spc="-1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ЭКСПОРТНО</a:t>
            </a:r>
            <a:r>
              <a:rPr kumimoji="0" lang="ru-RU" sz="1800" b="1" i="0" u="none" strike="noStrike" kern="1200" cap="none" spc="-19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ОРИЕНТИРОВАННЫХ </a:t>
            </a:r>
            <a:r>
              <a:rPr kumimoji="0" lang="ru-RU" sz="1800" b="1" i="0" u="none" strike="noStrike" kern="1200" cap="none" spc="-11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ПРЕДПРИЯТИЙ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3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66757B42-1535-6F92-AB10-9E9983546E8E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79DD838B-DF36-59BA-DBE9-156BCE4ADEDD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EB1FF944-6FE2-4126-B85A-D1FE77E50254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736A871F-6F59-3E6D-3B69-9E22E948E610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BA946318-BA2A-A257-6B55-36428F38ACCD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E0D68B95-5A33-9E86-F8F0-79C40F8DDCB3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Arial"/>
                </a:rPr>
                <a:t>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09" name="TextBox 18">
            <a:extLst>
              <a:ext uri="{FF2B5EF4-FFF2-40B4-BE49-F238E27FC236}">
                <a16:creationId xmlns:a16="http://schemas.microsoft.com/office/drawing/2014/main" id="{BA3DDF51-5171-AEB2-2CA9-733D6E391658}"/>
              </a:ext>
            </a:extLst>
          </p:cNvPr>
          <p:cNvSpPr/>
          <p:nvPr/>
        </p:nvSpPr>
        <p:spPr>
          <a:xfrm>
            <a:off x="171689" y="3240803"/>
            <a:ext cx="5054104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Страны поиска АО РЭЦ (16 стран): </a:t>
            </a:r>
            <a:r>
              <a:rPr lang="ru-RU" sz="1200" i="1" spc="-1" dirty="0">
                <a:solidFill>
                  <a:srgbClr val="000000"/>
                </a:solidFill>
                <a:latin typeface="Calibri"/>
              </a:rPr>
              <a:t>Азербайджан, Армения, Белоруссия, Вьетнам, Египет, Индия, Иран, Казахстан, Киргизия, Китай, ОАЭ, Саудовская Аравия, Таджикистан, Таиланд, Турция, Узбекистан</a:t>
            </a:r>
          </a:p>
        </p:txBody>
      </p: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EB3EEBD2-6D04-A3D4-21C7-114EA1CCFEE1}"/>
              </a:ext>
            </a:extLst>
          </p:cNvPr>
          <p:cNvGrpSpPr/>
          <p:nvPr/>
        </p:nvGrpSpPr>
        <p:grpSpPr>
          <a:xfrm>
            <a:off x="242673" y="884453"/>
            <a:ext cx="5321520" cy="824400"/>
            <a:chOff x="224280" y="762840"/>
            <a:chExt cx="5321520" cy="1005120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45336A98-3ABD-97F0-EEBE-F9708F9CD52F}"/>
                </a:ext>
              </a:extLst>
            </p:cNvPr>
            <p:cNvSpPr/>
            <p:nvPr/>
          </p:nvSpPr>
          <p:spPr>
            <a:xfrm>
              <a:off x="224280" y="93636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7F1421D6-295D-598C-4E27-EC13926E4549}"/>
                </a:ext>
              </a:extLst>
            </p:cNvPr>
            <p:cNvGrpSpPr/>
            <p:nvPr/>
          </p:nvGrpSpPr>
          <p:grpSpPr>
            <a:xfrm>
              <a:off x="3189600" y="762840"/>
              <a:ext cx="2356200" cy="708120"/>
              <a:chOff x="3189600" y="762840"/>
              <a:chExt cx="2356200" cy="708120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18CCE69F-046B-3E8E-0F53-211591F56E43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E92E85D4-515E-9562-F82E-731E2966E6A8}"/>
                  </a:ext>
                </a:extLst>
              </p:cNvPr>
              <p:cNvSpPr/>
              <p:nvPr/>
            </p:nvSpPr>
            <p:spPr>
              <a:xfrm>
                <a:off x="3189600" y="762840"/>
                <a:ext cx="2356200" cy="708120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 + крупный бизнес</a:t>
                </a:r>
                <a:endParaRPr kumimoji="0" lang="ru-RU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0AC8244D-E24B-E2FA-7A5B-A1A0FA9595B9}"/>
              </a:ext>
            </a:extLst>
          </p:cNvPr>
          <p:cNvSpPr/>
          <p:nvPr/>
        </p:nvSpPr>
        <p:spPr>
          <a:xfrm>
            <a:off x="1367640" y="1171440"/>
            <a:ext cx="2125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ПОИСК ПОКУПАТЕЛЯ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502EF87F-6770-9C4E-17F6-520994A1543A}"/>
              </a:ext>
            </a:extLst>
          </p:cNvPr>
          <p:cNvGrpSpPr/>
          <p:nvPr/>
        </p:nvGrpSpPr>
        <p:grpSpPr>
          <a:xfrm>
            <a:off x="6205529" y="1321221"/>
            <a:ext cx="5362402" cy="982748"/>
            <a:chOff x="6536160" y="724680"/>
            <a:chExt cx="5362402" cy="1111680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B6212F43-328C-8D12-F05B-5BC53CB33C2F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85F16915-2D90-F0C6-2E60-9B254D69B71E}"/>
                </a:ext>
              </a:extLst>
            </p:cNvPr>
            <p:cNvGrpSpPr/>
            <p:nvPr/>
          </p:nvGrpSpPr>
          <p:grpSpPr>
            <a:xfrm>
              <a:off x="9542362" y="724680"/>
              <a:ext cx="2356200" cy="608040"/>
              <a:chOff x="9542362" y="724680"/>
              <a:chExt cx="2356200" cy="608040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E66EF1D9-BB7B-1001-4022-E01197C24CB2}"/>
                  </a:ext>
                </a:extLst>
              </p:cNvPr>
              <p:cNvSpPr/>
              <p:nvPr/>
            </p:nvSpPr>
            <p:spPr>
              <a:xfrm>
                <a:off x="9777960" y="72468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D8F9F942-90DF-93E7-B7FF-521D5452B10C}"/>
                  </a:ext>
                </a:extLst>
              </p:cNvPr>
              <p:cNvSpPr/>
              <p:nvPr/>
            </p:nvSpPr>
            <p:spPr>
              <a:xfrm>
                <a:off x="9542362" y="82888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</a:t>
                </a:r>
                <a:endParaRPr kumimoji="0" lang="ru-RU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61C98F5F-378F-8681-AC6F-5704DE335EE0}"/>
              </a:ext>
            </a:extLst>
          </p:cNvPr>
          <p:cNvSpPr/>
          <p:nvPr/>
        </p:nvSpPr>
        <p:spPr>
          <a:xfrm>
            <a:off x="311759" y="4840663"/>
            <a:ext cx="4851213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Подготовка проекта/ правовая экспертиза контракта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консультирование по вопросам налогообложения и валютного регулирования;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перевод текста экспортного контракта на язык иностранного покупателя</a:t>
            </a:r>
          </a:p>
        </p:txBody>
      </p:sp>
      <p:grpSp>
        <p:nvGrpSpPr>
          <p:cNvPr id="34" name="Группа 49">
            <a:extLst>
              <a:ext uri="{FF2B5EF4-FFF2-40B4-BE49-F238E27FC236}">
                <a16:creationId xmlns:a16="http://schemas.microsoft.com/office/drawing/2014/main" id="{AC90E762-B95C-4B2E-A036-535913A55211}"/>
              </a:ext>
            </a:extLst>
          </p:cNvPr>
          <p:cNvGrpSpPr/>
          <p:nvPr/>
        </p:nvGrpSpPr>
        <p:grpSpPr>
          <a:xfrm>
            <a:off x="369857" y="3915543"/>
            <a:ext cx="5298703" cy="918176"/>
            <a:chOff x="6536160" y="864375"/>
            <a:chExt cx="5298703" cy="971985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A93CF00A-F120-495A-8439-743B0AD0E58A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8" name="Прямоугольник 112">
              <a:extLst>
                <a:ext uri="{FF2B5EF4-FFF2-40B4-BE49-F238E27FC236}">
                  <a16:creationId xmlns:a16="http://schemas.microsoft.com/office/drawing/2014/main" id="{11B65427-6A2B-4CB9-A5E2-9F585B008292}"/>
                </a:ext>
              </a:extLst>
            </p:cNvPr>
            <p:cNvSpPr/>
            <p:nvPr/>
          </p:nvSpPr>
          <p:spPr>
            <a:xfrm>
              <a:off x="9478663" y="864375"/>
              <a:ext cx="2356200" cy="407014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-1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rPr>
                <a:t>МСП</a:t>
              </a: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9" name="Прямоугольник 113">
            <a:extLst>
              <a:ext uri="{FF2B5EF4-FFF2-40B4-BE49-F238E27FC236}">
                <a16:creationId xmlns:a16="http://schemas.microsoft.com/office/drawing/2014/main" id="{191D9948-2FAF-43BB-B20F-AFAC938100B3}"/>
              </a:ext>
            </a:extLst>
          </p:cNvPr>
          <p:cNvSpPr/>
          <p:nvPr/>
        </p:nvSpPr>
        <p:spPr>
          <a:xfrm>
            <a:off x="922266" y="4143507"/>
            <a:ext cx="268545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СОПРОВОЖДЕНИЕ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ЭКСПОРТНОГО КОНТРАКТА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Прямоугольник 111">
            <a:extLst>
              <a:ext uri="{FF2B5EF4-FFF2-40B4-BE49-F238E27FC236}">
                <a16:creationId xmlns:a16="http://schemas.microsoft.com/office/drawing/2014/main" id="{6F5FA24D-A8D0-4D1D-B077-5CD59F14230C}"/>
              </a:ext>
            </a:extLst>
          </p:cNvPr>
          <p:cNvSpPr/>
          <p:nvPr/>
        </p:nvSpPr>
        <p:spPr>
          <a:xfrm>
            <a:off x="6246306" y="1887745"/>
            <a:ext cx="4571806" cy="3524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</a:rPr>
              <a:t>МАРКЕТИНОГОВЫЕ/ПАТЕНТНЫЕ ИССЛЕДОВАНИЯ</a:t>
            </a:r>
            <a:endParaRPr kumimoji="0" lang="ru-RU" sz="17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Прямоугольник 2">
            <a:extLst>
              <a:ext uri="{FF2B5EF4-FFF2-40B4-BE49-F238E27FC236}">
                <a16:creationId xmlns:a16="http://schemas.microsoft.com/office/drawing/2014/main" id="{1DE6870C-B22D-4E05-893A-BFD8574B1237}"/>
              </a:ext>
            </a:extLst>
          </p:cNvPr>
          <p:cNvSpPr/>
          <p:nvPr/>
        </p:nvSpPr>
        <p:spPr>
          <a:xfrm>
            <a:off x="5780160" y="2347400"/>
            <a:ext cx="51778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маркетинговые исследования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патентные исследования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80% затрат,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но не более 300 тыс. руб. на МСП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Скругленный прямоугольник 34">
            <a:extLst>
              <a:ext uri="{FF2B5EF4-FFF2-40B4-BE49-F238E27FC236}">
                <a16:creationId xmlns:a16="http://schemas.microsoft.com/office/drawing/2014/main" id="{744FEB68-0C68-4491-B8E1-AE4A53EA686D}"/>
              </a:ext>
            </a:extLst>
          </p:cNvPr>
          <p:cNvSpPr/>
          <p:nvPr/>
        </p:nvSpPr>
        <p:spPr>
          <a:xfrm>
            <a:off x="6304680" y="3947233"/>
            <a:ext cx="4653360" cy="7887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53" name="Прямоугольник 113">
            <a:extLst>
              <a:ext uri="{FF2B5EF4-FFF2-40B4-BE49-F238E27FC236}">
                <a16:creationId xmlns:a16="http://schemas.microsoft.com/office/drawing/2014/main" id="{6F20BEF3-AA68-4028-8331-A893443B4E04}"/>
              </a:ext>
            </a:extLst>
          </p:cNvPr>
          <p:cNvSpPr/>
          <p:nvPr/>
        </p:nvSpPr>
        <p:spPr>
          <a:xfrm>
            <a:off x="6426341" y="4067264"/>
            <a:ext cx="4536924" cy="614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СЕРТИФИКАЦИЯ/ОФОМЛЕНИЕ ПРАВ 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РЕЗУЛЬТАТЫ ИНТЕЛЛЕКТУАЛЬНОЙ ДЕТЕЛЬНОСТИ</a:t>
            </a:r>
            <a:endParaRPr kumimoji="0" lang="ru-RU" sz="17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Прямоугольник 114">
            <a:extLst>
              <a:ext uri="{FF2B5EF4-FFF2-40B4-BE49-F238E27FC236}">
                <a16:creationId xmlns:a16="http://schemas.microsoft.com/office/drawing/2014/main" id="{C52D3665-83FA-45FD-A848-058DE41E173E}"/>
              </a:ext>
            </a:extLst>
          </p:cNvPr>
          <p:cNvSpPr/>
          <p:nvPr/>
        </p:nvSpPr>
        <p:spPr>
          <a:xfrm>
            <a:off x="5951747" y="4790623"/>
            <a:ext cx="5302440" cy="116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Стандартизация, сертификация, разрешения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Оформление прав на результаты интеллектуальной деятельности и приравненные к ним средства индивидуализации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80%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до 70% затрат,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но не более 1 млн. руб. на МСП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D6003897-6F5D-DA0C-0BE4-5F06FCFEC156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10134303" y="415479"/>
            <a:ext cx="1718577" cy="800561"/>
          </a:xfrm>
          <a:prstGeom prst="rect">
            <a:avLst/>
          </a:prstGeom>
          <a:ln w="0">
            <a:noFill/>
          </a:ln>
        </p:spPr>
      </p:pic>
      <p:sp>
        <p:nvSpPr>
          <p:cNvPr id="3" name="Скругленный прямоугольник 44">
            <a:extLst>
              <a:ext uri="{FF2B5EF4-FFF2-40B4-BE49-F238E27FC236}">
                <a16:creationId xmlns:a16="http://schemas.microsoft.com/office/drawing/2014/main" id="{FE1A6B9E-ED77-55A1-1A6C-85CA11267815}"/>
              </a:ext>
            </a:extLst>
          </p:cNvPr>
          <p:cNvSpPr/>
          <p:nvPr/>
        </p:nvSpPr>
        <p:spPr>
          <a:xfrm>
            <a:off x="3488793" y="925975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4" name="Прямоугольник 134">
            <a:extLst>
              <a:ext uri="{FF2B5EF4-FFF2-40B4-BE49-F238E27FC236}">
                <a16:creationId xmlns:a16="http://schemas.microsoft.com/office/drawing/2014/main" id="{BDA54E47-8ED3-63E0-5D6B-D0BE14AD36A9}"/>
              </a:ext>
            </a:extLst>
          </p:cNvPr>
          <p:cNvSpPr/>
          <p:nvPr/>
        </p:nvSpPr>
        <p:spPr>
          <a:xfrm>
            <a:off x="3207993" y="891154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FCED1389-7116-2F81-5E20-44108BA27D93}"/>
              </a:ext>
            </a:extLst>
          </p:cNvPr>
          <p:cNvSpPr/>
          <p:nvPr/>
        </p:nvSpPr>
        <p:spPr>
          <a:xfrm>
            <a:off x="9447329" y="1312090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92B5D2B6-40A6-0CB5-A9FE-99FC6E68CFE9}"/>
              </a:ext>
            </a:extLst>
          </p:cNvPr>
          <p:cNvSpPr/>
          <p:nvPr/>
        </p:nvSpPr>
        <p:spPr>
          <a:xfrm>
            <a:off x="9211731" y="1430545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Скругленный прямоугольник 44">
            <a:extLst>
              <a:ext uri="{FF2B5EF4-FFF2-40B4-BE49-F238E27FC236}">
                <a16:creationId xmlns:a16="http://schemas.microsoft.com/office/drawing/2014/main" id="{FBF35AFD-BE28-094B-5256-3C8C64C2FD9C}"/>
              </a:ext>
            </a:extLst>
          </p:cNvPr>
          <p:cNvSpPr/>
          <p:nvPr/>
        </p:nvSpPr>
        <p:spPr>
          <a:xfrm>
            <a:off x="3593023" y="3960980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8" name="Прямоугольник 134">
            <a:extLst>
              <a:ext uri="{FF2B5EF4-FFF2-40B4-BE49-F238E27FC236}">
                <a16:creationId xmlns:a16="http://schemas.microsoft.com/office/drawing/2014/main" id="{5E58CD2C-53D7-C8E0-F84A-6E042E47B806}"/>
              </a:ext>
            </a:extLst>
          </p:cNvPr>
          <p:cNvSpPr/>
          <p:nvPr/>
        </p:nvSpPr>
        <p:spPr>
          <a:xfrm>
            <a:off x="3314503" y="4062135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Скругленный прямоугольник 44">
            <a:extLst>
              <a:ext uri="{FF2B5EF4-FFF2-40B4-BE49-F238E27FC236}">
                <a16:creationId xmlns:a16="http://schemas.microsoft.com/office/drawing/2014/main" id="{67948806-E320-7912-8ED4-FE4CF9E647DB}"/>
              </a:ext>
            </a:extLst>
          </p:cNvPr>
          <p:cNvSpPr/>
          <p:nvPr/>
        </p:nvSpPr>
        <p:spPr>
          <a:xfrm>
            <a:off x="10089540" y="3746944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10" name="Прямоугольник 134">
            <a:extLst>
              <a:ext uri="{FF2B5EF4-FFF2-40B4-BE49-F238E27FC236}">
                <a16:creationId xmlns:a16="http://schemas.microsoft.com/office/drawing/2014/main" id="{38D0BD0A-1BAA-80A4-65B9-298AB8D8FFEA}"/>
              </a:ext>
            </a:extLst>
          </p:cNvPr>
          <p:cNvSpPr/>
          <p:nvPr/>
        </p:nvSpPr>
        <p:spPr>
          <a:xfrm>
            <a:off x="9815491" y="3847438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80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5C79-79F9-F728-EBBC-9DE997395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DB4B510C-3888-6AFA-499F-611B550E28CC}"/>
              </a:ext>
            </a:extLst>
          </p:cNvPr>
          <p:cNvSpPr/>
          <p:nvPr/>
        </p:nvSpPr>
        <p:spPr>
          <a:xfrm>
            <a:off x="173340" y="1680192"/>
            <a:ext cx="5177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Предстоящие затраты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Организация и осуществление транспортировки,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паллетирования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, переупаковки на территории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50% затрат, но не более 1 млн. руб. на МСП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7" name="Группа 18">
            <a:extLst>
              <a:ext uri="{FF2B5EF4-FFF2-40B4-BE49-F238E27FC236}">
                <a16:creationId xmlns:a16="http://schemas.microsoft.com/office/drawing/2014/main" id="{87D2058E-DDC5-50DC-BE4A-589C66584C89}"/>
              </a:ext>
            </a:extLst>
          </p:cNvPr>
          <p:cNvGrpSpPr/>
          <p:nvPr/>
        </p:nvGrpSpPr>
        <p:grpSpPr>
          <a:xfrm>
            <a:off x="165960" y="234360"/>
            <a:ext cx="4136400" cy="470880"/>
            <a:chOff x="165960" y="234360"/>
            <a:chExt cx="4136400" cy="470880"/>
          </a:xfrm>
        </p:grpSpPr>
        <p:sp>
          <p:nvSpPr>
            <p:cNvPr id="298" name="Параллелограмм 17">
              <a:extLst>
                <a:ext uri="{FF2B5EF4-FFF2-40B4-BE49-F238E27FC236}">
                  <a16:creationId xmlns:a16="http://schemas.microsoft.com/office/drawing/2014/main" id="{CB0078EA-D139-E207-4A49-2C517F114FFB}"/>
                </a:ext>
              </a:extLst>
            </p:cNvPr>
            <p:cNvSpPr/>
            <p:nvPr/>
          </p:nvSpPr>
          <p:spPr>
            <a:xfrm>
              <a:off x="997560" y="234360"/>
              <a:ext cx="330480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299" name="Прямоугольник 23">
              <a:extLst>
                <a:ext uri="{FF2B5EF4-FFF2-40B4-BE49-F238E27FC236}">
                  <a16:creationId xmlns:a16="http://schemas.microsoft.com/office/drawing/2014/main" id="{710BAD7B-E4F3-A83B-1A2E-4B5B0675BC8A}"/>
                </a:ext>
              </a:extLst>
            </p:cNvPr>
            <p:cNvSpPr/>
            <p:nvPr/>
          </p:nvSpPr>
          <p:spPr>
            <a:xfrm>
              <a:off x="1310760" y="297360"/>
              <a:ext cx="29030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all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"/>
                </a:rPr>
                <a:t>МЕРЫ ПОДДЕРЖКИ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0" name="Параллелограмм 18">
              <a:extLst>
                <a:ext uri="{FF2B5EF4-FFF2-40B4-BE49-F238E27FC236}">
                  <a16:creationId xmlns:a16="http://schemas.microsoft.com/office/drawing/2014/main" id="{FA88038E-C88A-8227-EFCC-4CEB80BC69A4}"/>
                </a:ext>
              </a:extLst>
            </p:cNvPr>
            <p:cNvSpPr/>
            <p:nvPr/>
          </p:nvSpPr>
          <p:spPr>
            <a:xfrm>
              <a:off x="165960" y="23436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01" name="Прямоугольник 64">
              <a:extLst>
                <a:ext uri="{FF2B5EF4-FFF2-40B4-BE49-F238E27FC236}">
                  <a16:creationId xmlns:a16="http://schemas.microsoft.com/office/drawing/2014/main" id="{A5B9336B-077A-8381-A061-8C5D186480D9}"/>
                </a:ext>
              </a:extLst>
            </p:cNvPr>
            <p:cNvSpPr/>
            <p:nvPr/>
          </p:nvSpPr>
          <p:spPr>
            <a:xfrm>
              <a:off x="339120" y="271800"/>
              <a:ext cx="538560" cy="39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302" name="Прямоугольник 106">
            <a:extLst>
              <a:ext uri="{FF2B5EF4-FFF2-40B4-BE49-F238E27FC236}">
                <a16:creationId xmlns:a16="http://schemas.microsoft.com/office/drawing/2014/main" id="{7940B5CF-F3A4-46E1-8911-D239EF5E85CE}"/>
              </a:ext>
            </a:extLst>
          </p:cNvPr>
          <p:cNvSpPr/>
          <p:nvPr/>
        </p:nvSpPr>
        <p:spPr>
          <a:xfrm>
            <a:off x="4362419" y="192156"/>
            <a:ext cx="72993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ДЛЯ</a:t>
            </a:r>
            <a:r>
              <a:rPr kumimoji="0" lang="ru-RU" sz="1800" b="1" i="0" u="none" strike="noStrike" kern="1200" cap="none" spc="-1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ЭКСПОРТНО</a:t>
            </a:r>
            <a:r>
              <a:rPr kumimoji="0" lang="ru-RU" sz="1800" b="1" i="0" u="none" strike="noStrike" kern="1200" cap="none" spc="-197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ОРИЕНТИРОВАННЫХ </a:t>
            </a:r>
            <a:r>
              <a:rPr kumimoji="0" lang="ru-RU" sz="1800" b="1" i="0" u="none" strike="noStrike" kern="1200" cap="none" spc="-11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r>
              <a:rPr kumimoji="0" lang="ru-RU" sz="1800" b="1" i="0" u="none" strike="noStrike" kern="1200" cap="none" spc="-3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ПРЕДПРИЯТИЙ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32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Arial"/>
              </a:rPr>
              <a:t> 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E34055E1-F271-E906-635A-1464E49BCDF9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1EA86DD4-DE29-75D9-FF69-9D8A9B29457A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0A586B0D-B497-7926-9064-2084246E6128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FFDD4C52-400C-AB41-D687-C557B9A0C4F3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E2D405B3-EACE-A3AD-1420-DBF16796EF5C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D26E5116-9688-16CA-41FD-5CE552A2F5C6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Arial"/>
                </a:rPr>
                <a:t>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11" name="Скругленный прямоугольник 31">
            <a:extLst>
              <a:ext uri="{FF2B5EF4-FFF2-40B4-BE49-F238E27FC236}">
                <a16:creationId xmlns:a16="http://schemas.microsoft.com/office/drawing/2014/main" id="{44561446-2D6D-5942-F02D-EFC70A7E2259}"/>
              </a:ext>
            </a:extLst>
          </p:cNvPr>
          <p:cNvSpPr/>
          <p:nvPr/>
        </p:nvSpPr>
        <p:spPr>
          <a:xfrm>
            <a:off x="224280" y="922236"/>
            <a:ext cx="4653360" cy="757955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369D760B-4D87-869F-46E8-2FE085CCF5D3}"/>
              </a:ext>
            </a:extLst>
          </p:cNvPr>
          <p:cNvSpPr/>
          <p:nvPr/>
        </p:nvSpPr>
        <p:spPr>
          <a:xfrm>
            <a:off x="1123740" y="1041537"/>
            <a:ext cx="23113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СОФИНАНСИРОВАНИЕ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 ТРАНСПОРТИРОВКИ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7" name="Скругленный прямоугольник 34">
            <a:extLst>
              <a:ext uri="{FF2B5EF4-FFF2-40B4-BE49-F238E27FC236}">
                <a16:creationId xmlns:a16="http://schemas.microsoft.com/office/drawing/2014/main" id="{88C535D2-5D9A-90BB-D1F5-0FF066E80793}"/>
              </a:ext>
            </a:extLst>
          </p:cNvPr>
          <p:cNvSpPr/>
          <p:nvPr/>
        </p:nvSpPr>
        <p:spPr>
          <a:xfrm>
            <a:off x="6096000" y="1625807"/>
            <a:ext cx="4653360" cy="7887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93C79382-BCFC-9F57-326C-400E0F216984}"/>
              </a:ext>
            </a:extLst>
          </p:cNvPr>
          <p:cNvSpPr/>
          <p:nvPr/>
        </p:nvSpPr>
        <p:spPr>
          <a:xfrm>
            <a:off x="6953648" y="1697748"/>
            <a:ext cx="2116903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lvl="0" algn="ctr">
              <a:defRPr/>
            </a:pPr>
            <a:r>
              <a:rPr lang="ru-RU" b="1" spc="-60" dirty="0">
                <a:solidFill>
                  <a:srgbClr val="1D1D1B"/>
                </a:solidFill>
                <a:latin typeface="Calibri"/>
                <a:ea typeface="Arial"/>
              </a:rPr>
              <a:t>РАЗМЕЩЕНИЕ </a:t>
            </a:r>
          </a:p>
          <a:p>
            <a:pPr lvl="0" algn="ctr">
              <a:defRPr/>
            </a:pPr>
            <a:r>
              <a:rPr lang="ru-RU" b="1" spc="-60" dirty="0">
                <a:solidFill>
                  <a:srgbClr val="1D1D1B"/>
                </a:solidFill>
                <a:latin typeface="Calibri"/>
                <a:ea typeface="Arial"/>
              </a:rPr>
              <a:t>В ПАВИЛЬОНАХ АПК</a:t>
            </a:r>
            <a:endParaRPr lang="ru-RU" spc="-1" dirty="0">
              <a:solidFill>
                <a:srgbClr val="000000"/>
              </a:solidFill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BC842DFE-7623-B430-37A8-947B56F61270}"/>
              </a:ext>
            </a:extLst>
          </p:cNvPr>
          <p:cNvSpPr/>
          <p:nvPr/>
        </p:nvSpPr>
        <p:spPr>
          <a:xfrm>
            <a:off x="165960" y="4429950"/>
            <a:ext cx="4921687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</a:rPr>
              <a:t>АПК: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От 25% до 100% фактических понесенных затрат при ее транспортировке до конечного покупателя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Старт приема заявок с 27.02.2025 – 15.08.2025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Cambria"/>
              </a:rPr>
              <a:t>ПРОМПРОДУКЦИЯ: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фактически понесённых затрат, но не более 11% стоимости продукции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Cambria"/>
              </a:rPr>
              <a:t>ЛПК: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затрат на поставку промышленной продукции ЛПК (до 30% произведенной в СФО и ДФО)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Старт </a:t>
            </a:r>
            <a:r>
              <a:rPr lang="ru-RU" sz="14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п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риема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заявок с 28.02.2025 – 24.03.2025</a:t>
            </a:r>
          </a:p>
        </p:txBody>
      </p:sp>
      <p:sp>
        <p:nvSpPr>
          <p:cNvPr id="40" name="Скругленный прямоугольник 34">
            <a:extLst>
              <a:ext uri="{FF2B5EF4-FFF2-40B4-BE49-F238E27FC236}">
                <a16:creationId xmlns:a16="http://schemas.microsoft.com/office/drawing/2014/main" id="{F992AB2F-80C3-4B53-945A-219AE1F8EA04}"/>
              </a:ext>
            </a:extLst>
          </p:cNvPr>
          <p:cNvSpPr/>
          <p:nvPr/>
        </p:nvSpPr>
        <p:spPr>
          <a:xfrm>
            <a:off x="311760" y="3752167"/>
            <a:ext cx="4653360" cy="660353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44" name="Прямоугольник 113">
            <a:extLst>
              <a:ext uri="{FF2B5EF4-FFF2-40B4-BE49-F238E27FC236}">
                <a16:creationId xmlns:a16="http://schemas.microsoft.com/office/drawing/2014/main" id="{01CA5366-668A-43CE-9E77-9EF19AB1DB49}"/>
              </a:ext>
            </a:extLst>
          </p:cNvPr>
          <p:cNvSpPr/>
          <p:nvPr/>
        </p:nvSpPr>
        <p:spPr>
          <a:xfrm>
            <a:off x="1021001" y="3777776"/>
            <a:ext cx="305991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КОМПЕНСАЦИЯ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ЗАТРАТ НА ТРАНСПОРТИРОВКУ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Прямоугольник 125">
            <a:extLst>
              <a:ext uri="{FF2B5EF4-FFF2-40B4-BE49-F238E27FC236}">
                <a16:creationId xmlns:a16="http://schemas.microsoft.com/office/drawing/2014/main" id="{90E6BF50-529E-4324-9710-781B7E3A800D}"/>
              </a:ext>
            </a:extLst>
          </p:cNvPr>
          <p:cNvSpPr/>
          <p:nvPr/>
        </p:nvSpPr>
        <p:spPr>
          <a:xfrm>
            <a:off x="6140527" y="2467776"/>
            <a:ext cx="498276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Основные преимущества при размещении:</a:t>
            </a:r>
            <a:b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бесплатная инфраструктура павильонов (площади, оборудование, содержание павильона, стендов и иного оборудования);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продвижение и маркетинговая поддержка павильонов со стороны РЭЦ;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поиск потенциальных покупателей продукции со стороны РЭЦ;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помощь в проведении промо-акций со стороны РЭЦ в рамках павильона.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422CC51B-C551-417D-B4C5-FC754BE6EC6D}"/>
              </a:ext>
            </a:extLst>
          </p:cNvPr>
          <p:cNvSpPr/>
          <p:nvPr/>
        </p:nvSpPr>
        <p:spPr>
          <a:xfrm>
            <a:off x="6304680" y="5085599"/>
            <a:ext cx="477828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Страны: 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Китай, Вьетнам, ОАЭ, Египет, Саудовская Аравия, Турция.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3D4CA16C-309E-8C7E-0A6F-87585463BB45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10352585" y="515885"/>
            <a:ext cx="1624492" cy="784721"/>
          </a:xfrm>
          <a:prstGeom prst="rect">
            <a:avLst/>
          </a:prstGeom>
          <a:ln w="0">
            <a:noFill/>
          </a:ln>
        </p:spPr>
      </p:pic>
      <p:sp>
        <p:nvSpPr>
          <p:cNvPr id="3" name="Скругленный прямоугольник 44">
            <a:extLst>
              <a:ext uri="{FF2B5EF4-FFF2-40B4-BE49-F238E27FC236}">
                <a16:creationId xmlns:a16="http://schemas.microsoft.com/office/drawing/2014/main" id="{E236CBB2-8E24-8CB3-BF18-93AEFA7F3962}"/>
              </a:ext>
            </a:extLst>
          </p:cNvPr>
          <p:cNvSpPr/>
          <p:nvPr/>
        </p:nvSpPr>
        <p:spPr>
          <a:xfrm>
            <a:off x="3666034" y="797282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4" name="Прямоугольник 134">
            <a:extLst>
              <a:ext uri="{FF2B5EF4-FFF2-40B4-BE49-F238E27FC236}">
                <a16:creationId xmlns:a16="http://schemas.microsoft.com/office/drawing/2014/main" id="{443DD1A1-CACA-E9EE-4047-674E80515912}"/>
              </a:ext>
            </a:extLst>
          </p:cNvPr>
          <p:cNvSpPr/>
          <p:nvPr/>
        </p:nvSpPr>
        <p:spPr>
          <a:xfrm>
            <a:off x="3410172" y="908478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7CEDF664-5284-FD8E-B4B9-C42D2E1166AD}"/>
              </a:ext>
            </a:extLst>
          </p:cNvPr>
          <p:cNvSpPr/>
          <p:nvPr/>
        </p:nvSpPr>
        <p:spPr>
          <a:xfrm>
            <a:off x="3614220" y="3548338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7E0C82CC-463D-39CF-F9CA-601CC79CCC1C}"/>
              </a:ext>
            </a:extLst>
          </p:cNvPr>
          <p:cNvSpPr/>
          <p:nvPr/>
        </p:nvSpPr>
        <p:spPr>
          <a:xfrm>
            <a:off x="3344920" y="3512050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Скругленный прямоугольник 44">
            <a:extLst>
              <a:ext uri="{FF2B5EF4-FFF2-40B4-BE49-F238E27FC236}">
                <a16:creationId xmlns:a16="http://schemas.microsoft.com/office/drawing/2014/main" id="{0C42EEAC-D1FE-9F17-4884-1F7C466BBE32}"/>
              </a:ext>
            </a:extLst>
          </p:cNvPr>
          <p:cNvSpPr/>
          <p:nvPr/>
        </p:nvSpPr>
        <p:spPr>
          <a:xfrm>
            <a:off x="9427831" y="1424231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8" name="Прямоугольник 134">
            <a:extLst>
              <a:ext uri="{FF2B5EF4-FFF2-40B4-BE49-F238E27FC236}">
                <a16:creationId xmlns:a16="http://schemas.microsoft.com/office/drawing/2014/main" id="{E4AA22AA-77E2-D767-D182-F8CCC918D15B}"/>
              </a:ext>
            </a:extLst>
          </p:cNvPr>
          <p:cNvSpPr/>
          <p:nvPr/>
        </p:nvSpPr>
        <p:spPr>
          <a:xfrm>
            <a:off x="9137940" y="1388742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215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Рисунок 3"/>
          <p:cNvPicPr/>
          <p:nvPr/>
        </p:nvPicPr>
        <p:blipFill>
          <a:blip r:embed="rId2"/>
          <a:srcRect l="20155" r="6689"/>
          <a:stretch/>
        </p:blipFill>
        <p:spPr>
          <a:xfrm>
            <a:off x="0" y="1800"/>
            <a:ext cx="12222360" cy="6851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bject 3"/>
          <p:cNvSpPr/>
          <p:nvPr/>
        </p:nvSpPr>
        <p:spPr>
          <a:xfrm>
            <a:off x="360" y="3428280"/>
            <a:ext cx="3233160" cy="3425040"/>
          </a:xfrm>
          <a:custGeom>
            <a:avLst/>
            <a:gdLst>
              <a:gd name="textAreaLeft" fmla="*/ 0 w 3233160"/>
              <a:gd name="textAreaRight" fmla="*/ 3237480 w 3233160"/>
              <a:gd name="textAreaTop" fmla="*/ 0 h 3425040"/>
              <a:gd name="textAreaBottom" fmla="*/ 3429360 h 3425040"/>
            </a:gdLst>
            <a:ahLst/>
            <a:cxnLst/>
            <a:rect l="textAreaLeft" t="textAreaTop" r="textAreaRight" b="textAreaBottom"/>
            <a:pathLst>
              <a:path w="5339080" h="5655309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564" name="object 4"/>
          <p:cNvPicPr/>
          <p:nvPr/>
        </p:nvPicPr>
        <p:blipFill>
          <a:blip r:embed="rId2"/>
          <a:stretch/>
        </p:blipFill>
        <p:spPr>
          <a:xfrm>
            <a:off x="360" y="0"/>
            <a:ext cx="3233880" cy="3423960"/>
          </a:xfrm>
          <a:prstGeom prst="rect">
            <a:avLst/>
          </a:prstGeom>
          <a:ln w="0">
            <a:noFill/>
          </a:ln>
        </p:spPr>
      </p:pic>
      <p:sp>
        <p:nvSpPr>
          <p:cNvPr id="576" name="object 18"/>
          <p:cNvSpPr/>
          <p:nvPr/>
        </p:nvSpPr>
        <p:spPr>
          <a:xfrm>
            <a:off x="1183680" y="5703120"/>
            <a:ext cx="972720" cy="23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57"/>
              </a:spcBef>
            </a:pP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FPP</a:t>
            </a:r>
            <a:r>
              <a:rPr lang="ru-RU" sz="1500" b="1" strike="noStrike" spc="-63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231">
                <a:solidFill>
                  <a:srgbClr val="FFFFFF"/>
                </a:solidFill>
                <a:latin typeface="Calibri"/>
                <a:ea typeface="Arial"/>
              </a:rPr>
              <a:t>T</a:t>
            </a:r>
            <a:r>
              <a:rPr lang="ru-RU" sz="1500" b="1" strike="noStrike" spc="-7">
                <a:solidFill>
                  <a:srgbClr val="FFFFFF"/>
                </a:solidFill>
                <a:latin typeface="Calibri"/>
                <a:ea typeface="Arial"/>
              </a:rPr>
              <a:t>.</a:t>
            </a:r>
            <a:r>
              <a:rPr lang="ru-RU" sz="1500" b="1" strike="noStrike" spc="-1">
                <a:solidFill>
                  <a:srgbClr val="FFFFFF"/>
                </a:solidFill>
                <a:latin typeface="Calibri"/>
                <a:ea typeface="Arial"/>
              </a:rPr>
              <a:t>R</a:t>
            </a:r>
            <a:r>
              <a:rPr lang="ru-RU" sz="1500" b="1" strike="noStrike" spc="-4">
                <a:solidFill>
                  <a:srgbClr val="FFFFFF"/>
                </a:solidFill>
                <a:latin typeface="Calibri"/>
                <a:ea typeface="Arial"/>
              </a:rPr>
              <a:t>U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7" name="object 39"/>
          <p:cNvPicPr/>
          <p:nvPr/>
        </p:nvPicPr>
        <p:blipFill>
          <a:blip r:embed="rId3"/>
          <a:stretch/>
        </p:blipFill>
        <p:spPr>
          <a:xfrm>
            <a:off x="994680" y="4113360"/>
            <a:ext cx="1257840" cy="1268280"/>
          </a:xfrm>
          <a:prstGeom prst="rect">
            <a:avLst/>
          </a:prstGeom>
          <a:ln w="0">
            <a:noFill/>
          </a:ln>
        </p:spPr>
      </p:pic>
      <p:sp>
        <p:nvSpPr>
          <p:cNvPr id="578" name="object 40"/>
          <p:cNvSpPr/>
          <p:nvPr/>
        </p:nvSpPr>
        <p:spPr>
          <a:xfrm>
            <a:off x="360" y="5648400"/>
            <a:ext cx="1204560" cy="1205640"/>
          </a:xfrm>
          <a:custGeom>
            <a:avLst/>
            <a:gdLst>
              <a:gd name="textAreaLeft" fmla="*/ 0 w 1204560"/>
              <a:gd name="textAreaRight" fmla="*/ 1208880 w 1204560"/>
              <a:gd name="textAreaTop" fmla="*/ 0 h 1205640"/>
              <a:gd name="textAreaBottom" fmla="*/ 1209960 h 1205640"/>
            </a:gdLst>
            <a:ahLst/>
            <a:cxnLst/>
            <a:rect l="textAreaLeft" t="textAreaTop" r="textAreaRight" b="textAreaBottom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579" name="object 41"/>
          <p:cNvSpPr/>
          <p:nvPr/>
        </p:nvSpPr>
        <p:spPr>
          <a:xfrm>
            <a:off x="2033640" y="720"/>
            <a:ext cx="1200600" cy="1200600"/>
          </a:xfrm>
          <a:custGeom>
            <a:avLst/>
            <a:gdLst>
              <a:gd name="textAreaLeft" fmla="*/ 0 w 1200600"/>
              <a:gd name="textAreaRight" fmla="*/ 1204920 w 1200600"/>
              <a:gd name="textAreaTop" fmla="*/ 0 h 1200600"/>
              <a:gd name="textAreaBottom" fmla="*/ 1204920 h 1200600"/>
            </a:gdLst>
            <a:ahLst/>
            <a:cxn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580" name="object 42"/>
          <p:cNvSpPr/>
          <p:nvPr/>
        </p:nvSpPr>
        <p:spPr>
          <a:xfrm>
            <a:off x="10667880" y="0"/>
            <a:ext cx="1519560" cy="1519560"/>
          </a:xfrm>
          <a:custGeom>
            <a:avLst/>
            <a:gdLst>
              <a:gd name="textAreaLeft" fmla="*/ 0 w 1519560"/>
              <a:gd name="textAreaRight" fmla="*/ 1523880 w 1519560"/>
              <a:gd name="textAreaTop" fmla="*/ 0 h 1519560"/>
              <a:gd name="textAreaBottom" fmla="*/ 1523880 h 1519560"/>
            </a:gdLst>
            <a:ahLst/>
            <a:cxn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581" name="Рисунок 43"/>
          <p:cNvPicPr/>
          <p:nvPr/>
        </p:nvPicPr>
        <p:blipFill>
          <a:blip r:embed="rId4"/>
          <a:stretch/>
        </p:blipFill>
        <p:spPr>
          <a:xfrm>
            <a:off x="4468383" y="1633500"/>
            <a:ext cx="2100600" cy="2152800"/>
          </a:xfrm>
          <a:prstGeom prst="rect">
            <a:avLst/>
          </a:prstGeom>
          <a:ln w="0">
            <a:noFill/>
          </a:ln>
        </p:spPr>
      </p:pic>
      <p:sp>
        <p:nvSpPr>
          <p:cNvPr id="582" name="TextBox 44"/>
          <p:cNvSpPr/>
          <p:nvPr/>
        </p:nvSpPr>
        <p:spPr>
          <a:xfrm>
            <a:off x="3986277" y="656550"/>
            <a:ext cx="291168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strike="noStrike" spc="-1" dirty="0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Телеграм-канал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strike="noStrike" spc="-1" dirty="0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TextBox 45"/>
          <p:cNvSpPr/>
          <p:nvPr/>
        </p:nvSpPr>
        <p:spPr>
          <a:xfrm>
            <a:off x="6931916" y="711235"/>
            <a:ext cx="2948040" cy="82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554400">
              <a:lnSpc>
                <a:spcPct val="100000"/>
              </a:lnSpc>
            </a:pPr>
            <a:r>
              <a:rPr lang="ru-RU" sz="1600" b="1" i="1" strike="noStrike" spc="-1" dirty="0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Сообщество ВКонтакте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554400">
              <a:lnSpc>
                <a:spcPct val="100000"/>
              </a:lnSpc>
            </a:pPr>
            <a:r>
              <a:rPr lang="ru-RU" sz="1600" b="1" i="1" strike="noStrike" spc="-1" dirty="0">
                <a:solidFill>
                  <a:schemeClr val="lt2">
                    <a:lumMod val="25000"/>
                  </a:schemeClr>
                </a:solidFill>
                <a:uFillTx/>
                <a:latin typeface="Calibri"/>
                <a:ea typeface="Arial"/>
              </a:rPr>
              <a:t>Мой бизнес | Республика Татарстан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4" name="Рисунок 47"/>
          <p:cNvPicPr/>
          <p:nvPr/>
        </p:nvPicPr>
        <p:blipFill>
          <a:blip r:embed="rId5"/>
          <a:srcRect l="6670" t="7214" r="5325" b="7443"/>
          <a:stretch/>
        </p:blipFill>
        <p:spPr>
          <a:xfrm>
            <a:off x="7337880" y="1624861"/>
            <a:ext cx="2372040" cy="2300040"/>
          </a:xfrm>
          <a:prstGeom prst="rect">
            <a:avLst/>
          </a:prstGeom>
          <a:ln w="0">
            <a:noFill/>
          </a:ln>
        </p:spPr>
      </p:pic>
      <p:sp>
        <p:nvSpPr>
          <p:cNvPr id="586" name="object 17"/>
          <p:cNvSpPr/>
          <p:nvPr/>
        </p:nvSpPr>
        <p:spPr>
          <a:xfrm>
            <a:off x="4976413" y="4307674"/>
            <a:ext cx="8071560" cy="11651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7560" rIns="0" bIns="0" anchor="t">
            <a:spAutoFit/>
          </a:bodyPr>
          <a:lstStyle/>
          <a:p>
            <a:pPr marL="7560" defTabSz="554400">
              <a:lnSpc>
                <a:spcPct val="100000"/>
              </a:lnSpc>
              <a:spcBef>
                <a:spcPts val="62"/>
              </a:spcBef>
              <a:tabLst>
                <a:tab pos="2858760" algn="l"/>
              </a:tabLst>
            </a:pPr>
            <a:r>
              <a:rPr lang="ru-RU" sz="1600" b="1" strike="noStrike" spc="-4" dirty="0">
                <a:solidFill>
                  <a:srgbClr val="672E17"/>
                </a:solidFill>
                <a:latin typeface="Calibri"/>
                <a:ea typeface="Arial"/>
              </a:rPr>
              <a:t>+7</a:t>
            </a:r>
            <a:r>
              <a:rPr lang="ru-RU" sz="1600" b="1" strike="noStrike" spc="-1" dirty="0">
                <a:solidFill>
                  <a:srgbClr val="672E17"/>
                </a:solidFill>
                <a:latin typeface="Calibri"/>
                <a:ea typeface="Arial"/>
              </a:rPr>
              <a:t> (843) 524 90 90</a:t>
            </a:r>
            <a:r>
              <a:rPr lang="ru-RU" sz="1400" b="1" strike="noStrike" spc="-1" dirty="0">
                <a:solidFill>
                  <a:srgbClr val="672E17"/>
                </a:solidFill>
                <a:latin typeface="Calibri"/>
                <a:ea typeface="Arial"/>
              </a:rPr>
              <a:t>	</a:t>
            </a:r>
            <a:r>
              <a:rPr lang="ru-RU" sz="1400" b="1" strike="noStrike" spc="-21" dirty="0">
                <a:solidFill>
                  <a:srgbClr val="672E17"/>
                </a:solidFill>
                <a:latin typeface="Calibri"/>
                <a:ea typeface="Arial"/>
              </a:rPr>
              <a:t>FPPRT.RU</a:t>
            </a:r>
            <a:r>
              <a:rPr lang="ru-RU" sz="1400" b="1" strike="noStrike" spc="-1" dirty="0">
                <a:solidFill>
                  <a:srgbClr val="672E17"/>
                </a:solidFill>
                <a:latin typeface="Calibri"/>
                <a:ea typeface="Arial"/>
              </a:rPr>
              <a:t>|</a:t>
            </a:r>
            <a:r>
              <a:rPr lang="ru-RU" sz="1400" b="1" strike="noStrike" spc="-4" dirty="0">
                <a:solidFill>
                  <a:srgbClr val="672E17"/>
                </a:solidFill>
                <a:latin typeface="Calibri"/>
                <a:ea typeface="Arial"/>
              </a:rPr>
              <a:t>МСП.РФ||МОИ СУБСИДИИ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31"/>
              </a:spcBef>
              <a:tabLst>
                <a:tab pos="2858760" algn="l"/>
              </a:tabLst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560" defTabSz="914400">
              <a:lnSpc>
                <a:spcPct val="100000"/>
              </a:lnSpc>
              <a:tabLst>
                <a:tab pos="2858760" algn="l"/>
              </a:tabLst>
            </a:pPr>
            <a:r>
              <a:rPr lang="ru-RU" sz="1400" b="1" u="sng" strike="noStrike" spc="-1" dirty="0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INF</a:t>
            </a:r>
            <a:r>
              <a:rPr lang="ru-RU" sz="1400" b="1" u="sng" strike="noStrike" spc="-4" dirty="0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O</a:t>
            </a:r>
            <a:r>
              <a:rPr lang="ru-RU" sz="1400" b="1" u="sng" strike="noStrike" spc="-1" dirty="0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@FPP</a:t>
            </a:r>
            <a:r>
              <a:rPr lang="ru-RU" sz="1400" b="1" u="sng" strike="noStrike" spc="-55" dirty="0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R</a:t>
            </a:r>
            <a:r>
              <a:rPr lang="ru-RU" sz="1400" b="1" u="sng" strike="noStrike" spc="-126" dirty="0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T</a:t>
            </a:r>
            <a:r>
              <a:rPr lang="ru-RU" sz="1400" b="1" u="sng" strike="noStrike" spc="-4" dirty="0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.</a:t>
            </a:r>
            <a:r>
              <a:rPr lang="ru-RU" sz="1400" b="1" u="sng" strike="noStrike" spc="-1" dirty="0">
                <a:solidFill>
                  <a:srgbClr val="0563C1"/>
                </a:solidFill>
                <a:uFillTx/>
                <a:latin typeface="Calibri"/>
                <a:ea typeface="Arial"/>
                <a:hlinkClick r:id="rId6"/>
              </a:rPr>
              <a:t>RU</a:t>
            </a:r>
            <a:r>
              <a:rPr lang="ru-RU" sz="1400" b="1" strike="noStrike" spc="-1" dirty="0">
                <a:solidFill>
                  <a:srgbClr val="672E17"/>
                </a:solidFill>
                <a:latin typeface="Calibri"/>
                <a:ea typeface="Arial"/>
              </a:rPr>
              <a:t>	</a:t>
            </a:r>
            <a:r>
              <a:rPr lang="ru-RU" sz="1400" b="1" strike="noStrike" spc="-7" dirty="0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400" b="1" strike="noStrike" spc="-1" dirty="0">
                <a:solidFill>
                  <a:srgbClr val="672E17"/>
                </a:solidFill>
                <a:latin typeface="Calibri"/>
                <a:ea typeface="Arial"/>
              </a:rPr>
              <a:t>АЗАНЬ,</a:t>
            </a:r>
            <a:r>
              <a:rPr lang="ru-RU" sz="1400" b="1" strike="noStrike" spc="-69" dirty="0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80" dirty="0">
                <a:solidFill>
                  <a:srgbClr val="672E17"/>
                </a:solidFill>
                <a:latin typeface="Calibri"/>
                <a:ea typeface="Arial"/>
              </a:rPr>
              <a:t>У</a:t>
            </a:r>
            <a:r>
              <a:rPr lang="ru-RU" sz="1400" b="1" strike="noStrike" spc="-1" dirty="0">
                <a:solidFill>
                  <a:srgbClr val="672E17"/>
                </a:solidFill>
                <a:latin typeface="Calibri"/>
                <a:ea typeface="Arial"/>
              </a:rPr>
              <a:t>Л.</a:t>
            </a:r>
            <a:r>
              <a:rPr lang="ru-RU" sz="1400" b="1" strike="noStrike" spc="-86" dirty="0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1" dirty="0">
                <a:solidFill>
                  <a:srgbClr val="672E17"/>
                </a:solidFill>
                <a:latin typeface="Calibri"/>
                <a:ea typeface="Arial"/>
              </a:rPr>
              <a:t>ПЕТЕРБУР</a:t>
            </a:r>
            <a:r>
              <a:rPr lang="ru-RU" sz="1400" b="1" strike="noStrike" spc="-49" dirty="0">
                <a:solidFill>
                  <a:srgbClr val="672E17"/>
                </a:solidFill>
                <a:latin typeface="Calibri"/>
                <a:ea typeface="Arial"/>
              </a:rPr>
              <a:t>Г</a:t>
            </a:r>
            <a:r>
              <a:rPr lang="ru-RU" sz="1400" b="1" strike="noStrike" spc="-1" dirty="0">
                <a:solidFill>
                  <a:srgbClr val="672E17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7" dirty="0">
                <a:solidFill>
                  <a:srgbClr val="672E17"/>
                </a:solidFill>
                <a:latin typeface="Calibri"/>
                <a:ea typeface="Arial"/>
              </a:rPr>
              <a:t>К</a:t>
            </a:r>
            <a:r>
              <a:rPr lang="ru-RU" sz="1400" b="1" strike="noStrike" spc="-1" dirty="0">
                <a:solidFill>
                  <a:srgbClr val="672E17"/>
                </a:solidFill>
                <a:latin typeface="Calibri"/>
                <a:ea typeface="Arial"/>
              </a:rPr>
              <a:t>АЯ</a:t>
            </a:r>
            <a:r>
              <a:rPr lang="ru-RU" sz="1400" b="1" strike="noStrike" spc="-15" dirty="0">
                <a:solidFill>
                  <a:srgbClr val="672E17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1" dirty="0">
                <a:solidFill>
                  <a:srgbClr val="672E17"/>
                </a:solidFill>
                <a:latin typeface="Calibri"/>
                <a:ea typeface="Arial"/>
              </a:rPr>
              <a:t>28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0000"/>
              </a:lnSpc>
              <a:spcBef>
                <a:spcPts val="14"/>
              </a:spcBef>
              <a:tabLst>
                <a:tab pos="285876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7560" defTabSz="554400">
              <a:lnSpc>
                <a:spcPct val="103000"/>
              </a:lnSpc>
              <a:spcBef>
                <a:spcPts val="247"/>
              </a:spcBef>
              <a:tabLst>
                <a:tab pos="2858760" algn="l"/>
              </a:tabLst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87" name="object 27"/>
          <p:cNvGrpSpPr/>
          <p:nvPr/>
        </p:nvGrpSpPr>
        <p:grpSpPr>
          <a:xfrm>
            <a:off x="7357533" y="4257826"/>
            <a:ext cx="313200" cy="312840"/>
            <a:chOff x="7489440" y="4463640"/>
            <a:chExt cx="313200" cy="312840"/>
          </a:xfrm>
        </p:grpSpPr>
        <p:sp>
          <p:nvSpPr>
            <p:cNvPr id="588" name="object 28"/>
            <p:cNvSpPr/>
            <p:nvPr/>
          </p:nvSpPr>
          <p:spPr>
            <a:xfrm>
              <a:off x="7489440" y="4463640"/>
              <a:ext cx="313200" cy="312840"/>
            </a:xfrm>
            <a:custGeom>
              <a:avLst/>
              <a:gdLst>
                <a:gd name="textAreaLeft" fmla="*/ 0 w 313200"/>
                <a:gd name="textAreaRight" fmla="*/ 317520 w 313200"/>
                <a:gd name="textAreaTop" fmla="*/ 0 h 312840"/>
                <a:gd name="textAreaBottom" fmla="*/ 317160 h 312840"/>
              </a:gdLst>
              <a:ahLst/>
              <a:cxnLst/>
              <a:rect l="textAreaLeft" t="textAreaTop" r="textAreaRight" b="textAreaBottom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89" name="object 29"/>
            <p:cNvPicPr/>
            <p:nvPr/>
          </p:nvPicPr>
          <p:blipFill>
            <a:blip r:embed="rId7"/>
            <a:stretch/>
          </p:blipFill>
          <p:spPr>
            <a:xfrm>
              <a:off x="7580160" y="4695840"/>
              <a:ext cx="187200" cy="64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0" name="object 30"/>
            <p:cNvSpPr/>
            <p:nvPr/>
          </p:nvSpPr>
          <p:spPr>
            <a:xfrm>
              <a:off x="7543080" y="4629600"/>
              <a:ext cx="175680" cy="87480"/>
            </a:xfrm>
            <a:custGeom>
              <a:avLst/>
              <a:gdLst>
                <a:gd name="textAreaLeft" fmla="*/ 0 w 175680"/>
                <a:gd name="textAreaRight" fmla="*/ 180000 w 175680"/>
                <a:gd name="textAreaTop" fmla="*/ 0 h 87480"/>
                <a:gd name="textAreaBottom" fmla="*/ 91800 h 8748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91" name="object 31"/>
            <p:cNvPicPr/>
            <p:nvPr/>
          </p:nvPicPr>
          <p:blipFill>
            <a:blip r:embed="rId8"/>
            <a:stretch/>
          </p:blipFill>
          <p:spPr>
            <a:xfrm>
              <a:off x="7753680" y="4629600"/>
              <a:ext cx="48240" cy="87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2" name="object 32"/>
            <p:cNvPicPr/>
            <p:nvPr/>
          </p:nvPicPr>
          <p:blipFill>
            <a:blip r:embed="rId9"/>
            <a:stretch/>
          </p:blipFill>
          <p:spPr>
            <a:xfrm>
              <a:off x="7588800" y="4629600"/>
              <a:ext cx="138240" cy="58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3" name="object 33"/>
            <p:cNvSpPr/>
            <p:nvPr/>
          </p:nvSpPr>
          <p:spPr>
            <a:xfrm>
              <a:off x="7542720" y="4523400"/>
              <a:ext cx="175680" cy="87480"/>
            </a:xfrm>
            <a:custGeom>
              <a:avLst/>
              <a:gdLst>
                <a:gd name="textAreaLeft" fmla="*/ 0 w 175680"/>
                <a:gd name="textAreaRight" fmla="*/ 180000 w 175680"/>
                <a:gd name="textAreaTop" fmla="*/ 0 h 87480"/>
                <a:gd name="textAreaBottom" fmla="*/ 91800 h 87480"/>
              </a:gdLst>
              <a:ahLst/>
              <a:cxnLst/>
              <a:rect l="textAreaLeft" t="textAreaTop" r="textAreaRight" b="textAreaBottom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594" name="object 34"/>
            <p:cNvPicPr/>
            <p:nvPr/>
          </p:nvPicPr>
          <p:blipFill>
            <a:blip r:embed="rId10"/>
            <a:stretch/>
          </p:blipFill>
          <p:spPr>
            <a:xfrm>
              <a:off x="7580160" y="4480560"/>
              <a:ext cx="222120" cy="130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95" name="object 35"/>
          <p:cNvGrpSpPr/>
          <p:nvPr/>
        </p:nvGrpSpPr>
        <p:grpSpPr>
          <a:xfrm>
            <a:off x="4441191" y="4294981"/>
            <a:ext cx="308520" cy="308160"/>
            <a:chOff x="4612680" y="4482720"/>
            <a:chExt cx="308520" cy="308160"/>
          </a:xfrm>
        </p:grpSpPr>
        <p:pic>
          <p:nvPicPr>
            <p:cNvPr id="596" name="object 36"/>
            <p:cNvPicPr/>
            <p:nvPr/>
          </p:nvPicPr>
          <p:blipFill>
            <a:blip r:embed="rId11"/>
            <a:stretch/>
          </p:blipFill>
          <p:spPr>
            <a:xfrm>
              <a:off x="4771440" y="4482720"/>
              <a:ext cx="149760" cy="147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7" name="object 37"/>
            <p:cNvSpPr/>
            <p:nvPr/>
          </p:nvSpPr>
          <p:spPr>
            <a:xfrm>
              <a:off x="4612680" y="4514400"/>
              <a:ext cx="277560" cy="276480"/>
            </a:xfrm>
            <a:custGeom>
              <a:avLst/>
              <a:gdLst>
                <a:gd name="textAreaLeft" fmla="*/ 0 w 277560"/>
                <a:gd name="textAreaRight" fmla="*/ 281880 w 277560"/>
                <a:gd name="textAreaTop" fmla="*/ 0 h 276480"/>
                <a:gd name="textAreaBottom" fmla="*/ 280800 h 276480"/>
              </a:gdLst>
              <a:ahLst/>
              <a:cxnLst/>
              <a:rect l="textAreaLeft" t="textAreaTop" r="textAreaRight" b="textAreaBottom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599" name="object 19"/>
          <p:cNvGrpSpPr/>
          <p:nvPr/>
        </p:nvGrpSpPr>
        <p:grpSpPr>
          <a:xfrm>
            <a:off x="7416136" y="4722484"/>
            <a:ext cx="207360" cy="313560"/>
            <a:chOff x="7587000" y="4942440"/>
            <a:chExt cx="207360" cy="313560"/>
          </a:xfrm>
        </p:grpSpPr>
        <p:pic>
          <p:nvPicPr>
            <p:cNvPr id="600" name="object 20"/>
            <p:cNvPicPr/>
            <p:nvPr/>
          </p:nvPicPr>
          <p:blipFill>
            <a:blip r:embed="rId12"/>
            <a:stretch/>
          </p:blipFill>
          <p:spPr>
            <a:xfrm>
              <a:off x="7621560" y="5211360"/>
              <a:ext cx="144360" cy="44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1" name="object 21"/>
            <p:cNvPicPr/>
            <p:nvPr/>
          </p:nvPicPr>
          <p:blipFill>
            <a:blip r:embed="rId13"/>
            <a:stretch/>
          </p:blipFill>
          <p:spPr>
            <a:xfrm>
              <a:off x="7639200" y="4994280"/>
              <a:ext cx="103680" cy="10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2" name="object 22"/>
            <p:cNvSpPr/>
            <p:nvPr/>
          </p:nvSpPr>
          <p:spPr>
            <a:xfrm>
              <a:off x="7587000" y="4942440"/>
              <a:ext cx="207360" cy="287640"/>
            </a:xfrm>
            <a:custGeom>
              <a:avLst/>
              <a:gdLst>
                <a:gd name="textAreaLeft" fmla="*/ 0 w 207360"/>
                <a:gd name="textAreaRight" fmla="*/ 211680 w 207360"/>
                <a:gd name="textAreaTop" fmla="*/ 0 h 287640"/>
                <a:gd name="textAreaBottom" fmla="*/ 291960 h 287640"/>
              </a:gdLst>
              <a:ahLst/>
              <a:cxnLst/>
              <a:rect l="textAreaLeft" t="textAreaTop" r="textAreaRight" b="textAreaBottom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grpSp>
        <p:nvGrpSpPr>
          <p:cNvPr id="603" name="object 23"/>
          <p:cNvGrpSpPr/>
          <p:nvPr/>
        </p:nvGrpSpPr>
        <p:grpSpPr>
          <a:xfrm>
            <a:off x="4468383" y="4786739"/>
            <a:ext cx="312840" cy="222120"/>
            <a:chOff x="4638240" y="4920480"/>
            <a:chExt cx="312840" cy="222120"/>
          </a:xfrm>
        </p:grpSpPr>
        <p:sp>
          <p:nvSpPr>
            <p:cNvPr id="604" name="object 24"/>
            <p:cNvSpPr/>
            <p:nvPr/>
          </p:nvSpPr>
          <p:spPr>
            <a:xfrm>
              <a:off x="4638240" y="4920480"/>
              <a:ext cx="311040" cy="222120"/>
            </a:xfrm>
            <a:custGeom>
              <a:avLst/>
              <a:gdLst>
                <a:gd name="textAreaLeft" fmla="*/ 0 w 311040"/>
                <a:gd name="textAreaRight" fmla="*/ 315360 w 311040"/>
                <a:gd name="textAreaTop" fmla="*/ 0 h 222120"/>
                <a:gd name="textAreaBottom" fmla="*/ 226440 h 222120"/>
              </a:gdLst>
              <a:ahLst/>
              <a:cxnLst/>
              <a:rect l="textAreaLeft" t="textAreaTop" r="textAreaRight" b="textAreaBottom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  <p:pic>
          <p:nvPicPr>
            <p:cNvPr id="605" name="object 25"/>
            <p:cNvPicPr/>
            <p:nvPr/>
          </p:nvPicPr>
          <p:blipFill>
            <a:blip r:embed="rId14"/>
            <a:stretch/>
          </p:blipFill>
          <p:spPr>
            <a:xfrm>
              <a:off x="4826880" y="5049720"/>
              <a:ext cx="124200" cy="79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6" name="object 26"/>
            <p:cNvSpPr/>
            <p:nvPr/>
          </p:nvSpPr>
          <p:spPr>
            <a:xfrm>
              <a:off x="4652640" y="4935240"/>
              <a:ext cx="298440" cy="180360"/>
            </a:xfrm>
            <a:custGeom>
              <a:avLst/>
              <a:gdLst>
                <a:gd name="textAreaLeft" fmla="*/ 0 w 298440"/>
                <a:gd name="textAreaRight" fmla="*/ 302760 w 298440"/>
                <a:gd name="textAreaTop" fmla="*/ 0 h 180360"/>
                <a:gd name="textAreaBottom" fmla="*/ 184680 h 180360"/>
              </a:gdLst>
              <a:ahLst/>
              <a:cxnLst/>
              <a:rect l="textAreaLeft" t="textAreaTop" r="textAreaRight" b="textAreaBottom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86437E-6B5C-E8EE-699F-21AF35CE8F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2800" y="5762604"/>
            <a:ext cx="948095" cy="517867"/>
          </a:xfrm>
          <a:prstGeom prst="rect">
            <a:avLst/>
          </a:prstGeom>
        </p:spPr>
      </p:pic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B309AD8C-2F72-5D07-6893-2449A6A568E4}"/>
              </a:ext>
            </a:extLst>
          </p:cNvPr>
          <p:cNvPicPr/>
          <p:nvPr/>
        </p:nvPicPr>
        <p:blipFill>
          <a:blip r:embed="rId16"/>
          <a:stretch/>
        </p:blipFill>
        <p:spPr>
          <a:xfrm>
            <a:off x="9709920" y="5853302"/>
            <a:ext cx="2377033" cy="336470"/>
          </a:xfrm>
          <a:prstGeom prst="rect">
            <a:avLst/>
          </a:prstGeom>
          <a:ln w="0">
            <a:noFill/>
          </a:ln>
        </p:spPr>
      </p:pic>
      <p:pic>
        <p:nvPicPr>
          <p:cNvPr id="4" name="Рисунок 30">
            <a:extLst>
              <a:ext uri="{FF2B5EF4-FFF2-40B4-BE49-F238E27FC236}">
                <a16:creationId xmlns:a16="http://schemas.microsoft.com/office/drawing/2014/main" id="{D61FD958-90DE-3170-3E04-53239A471C79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3233520" y="5698978"/>
            <a:ext cx="5399280" cy="64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34"/>
          <p:cNvPicPr/>
          <p:nvPr/>
        </p:nvPicPr>
        <p:blipFill>
          <a:blip r:embed="rId2"/>
          <a:srcRect t="1691" r="61227"/>
          <a:stretch/>
        </p:blipFill>
        <p:spPr>
          <a:xfrm>
            <a:off x="-21230" y="1078131"/>
            <a:ext cx="4331880" cy="5673240"/>
          </a:xfrm>
          <a:prstGeom prst="rect">
            <a:avLst/>
          </a:prstGeom>
          <a:ln w="0">
            <a:noFill/>
          </a:ln>
        </p:spPr>
      </p:pic>
      <p:sp>
        <p:nvSpPr>
          <p:cNvPr id="104" name="Прямоугольник 85"/>
          <p:cNvSpPr/>
          <p:nvPr/>
        </p:nvSpPr>
        <p:spPr>
          <a:xfrm>
            <a:off x="6131689" y="1081042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«Поддержка СВО»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5859261" y="1074437"/>
            <a:ext cx="5019557" cy="675063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06" name="Прямоугольник 86"/>
          <p:cNvSpPr/>
          <p:nvPr/>
        </p:nvSpPr>
        <p:spPr>
          <a:xfrm>
            <a:off x="7769945" y="3914751"/>
            <a:ext cx="18000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87"/>
          <p:cNvSpPr/>
          <p:nvPr/>
        </p:nvSpPr>
        <p:spPr>
          <a:xfrm>
            <a:off x="7773089" y="4616372"/>
            <a:ext cx="20059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88"/>
          <p:cNvSpPr/>
          <p:nvPr/>
        </p:nvSpPr>
        <p:spPr>
          <a:xfrm>
            <a:off x="7804464" y="5218757"/>
            <a:ext cx="3417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1%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26" descr="https://stomatologspb.ru/wp-content/uploads/ruble_PNG26.png"/>
          <p:cNvPicPr/>
          <p:nvPr/>
        </p:nvPicPr>
        <p:blipFill>
          <a:blip r:embed="rId3"/>
          <a:stretch/>
        </p:blipFill>
        <p:spPr>
          <a:xfrm>
            <a:off x="7229548" y="4045680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27" descr="https://xn----8sbkdgnibjafxdci9g.xn--p1ai/wp-content/uploads/2019/12/srok-obuchenija.png"/>
          <p:cNvPicPr/>
          <p:nvPr/>
        </p:nvPicPr>
        <p:blipFill>
          <a:blip r:embed="rId4"/>
          <a:stretch/>
        </p:blipFill>
        <p:spPr>
          <a:xfrm>
            <a:off x="7236000" y="4670902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28" descr="https://xn--b1aqpp2b.xn----8sbg5beewf.xn--p1ai/images/9519f396-be5f-62ad-b139-a010fd802c7a.png"/>
          <p:cNvPicPr/>
          <p:nvPr/>
        </p:nvPicPr>
        <p:blipFill>
          <a:blip r:embed="rId5"/>
          <a:stretch/>
        </p:blipFill>
        <p:spPr>
          <a:xfrm>
            <a:off x="7332480" y="5245815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89"/>
          <p:cNvSpPr/>
          <p:nvPr/>
        </p:nvSpPr>
        <p:spPr>
          <a:xfrm>
            <a:off x="6108015" y="4067771"/>
            <a:ext cx="963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Прямоугольник 90"/>
          <p:cNvSpPr/>
          <p:nvPr/>
        </p:nvSpPr>
        <p:spPr>
          <a:xfrm>
            <a:off x="6207885" y="4688255"/>
            <a:ext cx="704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91"/>
          <p:cNvSpPr/>
          <p:nvPr/>
        </p:nvSpPr>
        <p:spPr>
          <a:xfrm>
            <a:off x="6221233" y="5228511"/>
            <a:ext cx="931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Прямоугольник 92"/>
          <p:cNvSpPr/>
          <p:nvPr/>
        </p:nvSpPr>
        <p:spPr>
          <a:xfrm>
            <a:off x="6389339" y="1784368"/>
            <a:ext cx="5303160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Для</a:t>
            </a:r>
            <a:r>
              <a:rPr lang="ru-RU" sz="1600" b="1" strike="noStrike" spc="55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всех</a:t>
            </a:r>
            <a:r>
              <a:rPr lang="ru-RU" sz="1600" b="1" strike="noStrike" spc="41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субъектов</a:t>
            </a:r>
            <a:r>
              <a:rPr lang="ru-RU" sz="1600" b="1" strike="noStrike" spc="75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600" b="1" strike="noStrike" spc="43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600" b="1" strike="noStrike" spc="49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Татарстан, направивших на момент подачи заявки на микрозаем на военную службу по контракту одного и более военнообязанных работников или  индивидуальный предприниматель, вернувшийся с военной службы в зоне СВО или гражданин, зарегистрированный в качестве индивидуального предпринимателя, после возвращения с военной службы в зоне СВО.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Кольцо 10"/>
          <p:cNvSpPr/>
          <p:nvPr/>
        </p:nvSpPr>
        <p:spPr>
          <a:xfrm>
            <a:off x="6010221" y="1870498"/>
            <a:ext cx="313920" cy="3139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 dirty="0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117" name="TextBox 14"/>
          <p:cNvSpPr/>
          <p:nvPr/>
        </p:nvSpPr>
        <p:spPr>
          <a:xfrm>
            <a:off x="162608" y="1739192"/>
            <a:ext cx="6190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Прямоугольник 93"/>
          <p:cNvSpPr/>
          <p:nvPr/>
        </p:nvSpPr>
        <p:spPr>
          <a:xfrm>
            <a:off x="7804464" y="5619725"/>
            <a:ext cx="3756428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Без залога (под поручительство Гарантийного Фонда РТ и физ. </a:t>
            </a:r>
            <a:r>
              <a:rPr lang="ru-RU" sz="1600" spc="-1" dirty="0">
                <a:solidFill>
                  <a:schemeClr val="dk1"/>
                </a:solidFill>
                <a:latin typeface="Calibri"/>
                <a:ea typeface="Arial"/>
              </a:rPr>
              <a:t>л</a:t>
            </a: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ица, либо юридического лица, либо ИП). </a:t>
            </a:r>
          </a:p>
          <a:p>
            <a:pPr defTabSz="914400">
              <a:lnSpc>
                <a:spcPct val="100000"/>
              </a:lnSpc>
            </a:pPr>
            <a:r>
              <a:rPr lang="ru-RU" sz="1600" spc="-1" dirty="0">
                <a:solidFill>
                  <a:schemeClr val="dk1"/>
                </a:solidFill>
                <a:latin typeface="Calibri"/>
              </a:rPr>
              <a:t>Или только залог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61A267-E876-4B08-B702-AFFB0111938F}"/>
              </a:ext>
            </a:extLst>
          </p:cNvPr>
          <p:cNvSpPr txBox="1"/>
          <p:nvPr/>
        </p:nvSpPr>
        <p:spPr>
          <a:xfrm>
            <a:off x="196765" y="2403400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524-90-90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6"/>
          <a:srcRect l="20614" t="-15142" r="48762" b="922"/>
          <a:stretch/>
        </p:blipFill>
        <p:spPr>
          <a:xfrm>
            <a:off x="9779009" y="762400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МИКРОФИНАНСИРОВАНИЯ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E0029-A036-F627-A015-CF29B77FE0CF}"/>
              </a:ext>
            </a:extLst>
          </p:cNvPr>
          <p:cNvSpPr txBox="1"/>
          <p:nvPr/>
        </p:nvSpPr>
        <p:spPr>
          <a:xfrm>
            <a:off x="6191584" y="5670681"/>
            <a:ext cx="1644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b="1" spc="-1" dirty="0">
                <a:solidFill>
                  <a:srgbClr val="562212"/>
                </a:solidFill>
                <a:latin typeface="Calibri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/>
          <p:cNvSpPr/>
          <p:nvPr/>
        </p:nvSpPr>
        <p:spPr>
          <a:xfrm>
            <a:off x="5691898" y="1179858"/>
            <a:ext cx="489384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/>
          <p:cNvSpPr/>
          <p:nvPr/>
        </p:nvSpPr>
        <p:spPr>
          <a:xfrm>
            <a:off x="7878240" y="5728680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/>
          <p:cNvPicPr/>
          <p:nvPr/>
        </p:nvPicPr>
        <p:blipFill>
          <a:blip r:embed="rId2"/>
          <a:stretch/>
        </p:blipFill>
        <p:spPr>
          <a:xfrm>
            <a:off x="7170840" y="5099400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/>
          <p:cNvPicPr/>
          <p:nvPr/>
        </p:nvPicPr>
        <p:blipFill>
          <a:blip r:embed="rId3"/>
          <a:stretch/>
        </p:blipFill>
        <p:spPr>
          <a:xfrm>
            <a:off x="7170840" y="5661000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/>
          <p:cNvPicPr/>
          <p:nvPr/>
        </p:nvPicPr>
        <p:blipFill>
          <a:blip r:embed="rId4"/>
          <a:stretch/>
        </p:blipFill>
        <p:spPr>
          <a:xfrm>
            <a:off x="7191000" y="6217920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/>
          <p:cNvSpPr/>
          <p:nvPr/>
        </p:nvSpPr>
        <p:spPr>
          <a:xfrm>
            <a:off x="6177600" y="5160240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/>
          <p:cNvSpPr/>
          <p:nvPr/>
        </p:nvSpPr>
        <p:spPr>
          <a:xfrm>
            <a:off x="6310080" y="5761080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/>
          <p:cNvSpPr/>
          <p:nvPr/>
        </p:nvSpPr>
        <p:spPr>
          <a:xfrm>
            <a:off x="6310080" y="6296400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/>
          <p:cNvSpPr/>
          <p:nvPr/>
        </p:nvSpPr>
        <p:spPr>
          <a:xfrm>
            <a:off x="5404205" y="1095797"/>
            <a:ext cx="5050248" cy="7184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/>
          <p:cNvSpPr/>
          <p:nvPr/>
        </p:nvSpPr>
        <p:spPr>
          <a:xfrm>
            <a:off x="6001560" y="4974480"/>
            <a:ext cx="5107680" cy="360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/>
          <p:cNvSpPr/>
          <p:nvPr/>
        </p:nvSpPr>
        <p:spPr>
          <a:xfrm>
            <a:off x="7831080" y="4974480"/>
            <a:ext cx="1899360" cy="58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lang="ru-RU" sz="1800" b="1" strike="noStrike" spc="-26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35"/>
          <p:cNvPicPr/>
          <p:nvPr/>
        </p:nvPicPr>
        <p:blipFill>
          <a:blip r:embed="rId5"/>
          <a:srcRect t="1691" r="61227"/>
          <a:stretch/>
        </p:blipFill>
        <p:spPr>
          <a:xfrm>
            <a:off x="0" y="1524600"/>
            <a:ext cx="4262673" cy="5331960"/>
          </a:xfrm>
          <a:prstGeom prst="rect">
            <a:avLst/>
          </a:prstGeom>
          <a:ln w="0">
            <a:noFill/>
          </a:ln>
        </p:spPr>
      </p:pic>
      <p:sp>
        <p:nvSpPr>
          <p:cNvPr id="131" name="Прямоугольник 3"/>
          <p:cNvSpPr/>
          <p:nvPr/>
        </p:nvSpPr>
        <p:spPr>
          <a:xfrm>
            <a:off x="7865640" y="6186240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9,5 %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23"/>
          <p:cNvSpPr/>
          <p:nvPr/>
        </p:nvSpPr>
        <p:spPr>
          <a:xfrm>
            <a:off x="4447713" y="1906957"/>
            <a:ext cx="7744287" cy="32532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5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субъекты МСП, отвечающие хотя бы одному из требований:</a:t>
            </a:r>
            <a:endParaRPr lang="ru-RU" sz="125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а) 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  общероссийского классификатора видов экономической деятельности ОК 029-2014 (КДЕС Ред. 2); </a:t>
            </a:r>
            <a:endParaRPr lang="ru-RU" sz="125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б) 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lang="ru-RU" sz="125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в) 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lang="ru-RU" sz="125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г) имеющий в 2023 и/или в 2024 году действующий экспортный контракт с подтвержденной отгрузкой;</a:t>
            </a:r>
            <a:endParaRPr lang="ru-RU" sz="125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д) состоят в реестре малых технологических компаний в соответствии с   Федеральным законом от 04.08.2023 № 478-ФЗ; </a:t>
            </a:r>
            <a:endParaRPr lang="ru-RU" sz="125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25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е) 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  <a:endParaRPr lang="ru-RU" sz="125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BC2A0561-2645-798E-BC88-87485141ED90}"/>
              </a:ext>
            </a:extLst>
          </p:cNvPr>
          <p:cNvPicPr/>
          <p:nvPr/>
        </p:nvPicPr>
        <p:blipFill>
          <a:blip r:embed="rId6"/>
          <a:srcRect l="20614" t="-15142" r="48762" b="922"/>
          <a:stretch/>
        </p:blipFill>
        <p:spPr>
          <a:xfrm>
            <a:off x="9492610" y="672949"/>
            <a:ext cx="1808664" cy="718461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D6702-FCB5-FEC1-9284-87D6AD45CE44}"/>
              </a:ext>
            </a:extLst>
          </p:cNvPr>
          <p:cNvSpPr txBox="1"/>
          <p:nvPr/>
        </p:nvSpPr>
        <p:spPr>
          <a:xfrm>
            <a:off x="184488" y="2050314"/>
            <a:ext cx="61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3BBC1-44FD-E4A7-8027-67109F329BAF}"/>
              </a:ext>
            </a:extLst>
          </p:cNvPr>
          <p:cNvSpPr txBox="1"/>
          <p:nvPr/>
        </p:nvSpPr>
        <p:spPr>
          <a:xfrm>
            <a:off x="184488" y="2718297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524-90-90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73487111-AE3B-53ED-7130-839B5B5D5CE6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МИКРОФИНАНСИРОВАНИЯ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Группа 11"/>
          <p:cNvGrpSpPr/>
          <p:nvPr/>
        </p:nvGrpSpPr>
        <p:grpSpPr>
          <a:xfrm>
            <a:off x="4747513" y="1161856"/>
            <a:ext cx="6929559" cy="5373224"/>
            <a:chOff x="5129123" y="1165456"/>
            <a:chExt cx="6929559" cy="5373224"/>
          </a:xfrm>
        </p:grpSpPr>
        <p:sp>
          <p:nvSpPr>
            <p:cNvPr id="136" name="Прямоугольник 94"/>
            <p:cNvSpPr/>
            <p:nvPr/>
          </p:nvSpPr>
          <p:spPr>
            <a:xfrm>
              <a:off x="5487001" y="1983202"/>
              <a:ext cx="6571681" cy="295320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СМСП, основной вид деятельности, которых входит в один из разделов: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-   B «Добыча полезных ископаемых»;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- D «Обеспечение электрической энергией, газом и паром; кондиционирование воздуха»;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- E «Водоснабжение; водоотведение, организация сбора и утилизации отходов, деятельность по ликвидации загрязнений»;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-   F  «Строительство»; 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-   H «Транспортировка и хранение»;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-   L «Деятельность по операциям с недвижимым имуществом»; 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-   M «Деятельность профессиональная, научная и техническая»;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- Q «Деятельность в области здравоохранения и социальных услуг»; 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-   R «Деятельность в области культуры, спорта, организации досуга и развлечений»;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-  S «Предоставление прочих видов услуг» 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r>
                <a:rPr lang="ru-RU" sz="1200" b="1" strike="noStrike" spc="-15" dirty="0">
                  <a:solidFill>
                    <a:srgbClr val="C79363"/>
                  </a:solidFill>
                  <a:latin typeface="Calibri"/>
                  <a:ea typeface="Arial"/>
                </a:rPr>
                <a:t>общероссийского классификатора видов экономической деятельности ОК 029-2014 (КДЕС Ред. 2).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70560" defTabSz="914400">
                <a:lnSpc>
                  <a:spcPct val="100000"/>
                </a:lnSpc>
              </a:pP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Прямоугольник 95"/>
            <p:cNvSpPr/>
            <p:nvPr/>
          </p:nvSpPr>
          <p:spPr>
            <a:xfrm>
              <a:off x="6008267" y="1246090"/>
              <a:ext cx="4802391" cy="98343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rgbClr val="562212"/>
                  </a:solidFill>
                  <a:latin typeface="Calibri"/>
                  <a:ea typeface="Arial"/>
                </a:rPr>
                <a:t>МИКРОФИНАНСОВЫЙ ПРОДУКТ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lang="ru-RU" sz="2800" b="1" strike="noStrike" spc="-1" dirty="0">
                  <a:solidFill>
                    <a:srgbClr val="562212"/>
                  </a:solidFill>
                  <a:latin typeface="Calibri"/>
                  <a:ea typeface="Arial"/>
                </a:rPr>
                <a:t>«СОДЕЙСТВИЕ»</a:t>
              </a:r>
              <a:endParaRPr lang="ru-RU" sz="28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8" name="Группа 13"/>
            <p:cNvGrpSpPr/>
            <p:nvPr/>
          </p:nvGrpSpPr>
          <p:grpSpPr>
            <a:xfrm>
              <a:off x="5505120" y="4492440"/>
              <a:ext cx="3885480" cy="2046240"/>
              <a:chOff x="5505120" y="4492440"/>
              <a:chExt cx="3885480" cy="2046240"/>
            </a:xfrm>
          </p:grpSpPr>
          <p:sp>
            <p:nvSpPr>
              <p:cNvPr id="139" name="Прямоугольник 97"/>
              <p:cNvSpPr/>
              <p:nvPr/>
            </p:nvSpPr>
            <p:spPr>
              <a:xfrm>
                <a:off x="7385040" y="4492440"/>
                <a:ext cx="1800000" cy="639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от 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300 тысяч 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до </a:t>
                </a:r>
                <a:r>
                  <a:rPr lang="en-US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5</a:t>
                </a:r>
                <a:r>
                  <a:rPr lang="ru-RU" sz="1800" b="1" strike="noStrike" spc="-1">
                    <a:solidFill>
                      <a:srgbClr val="C00000"/>
                    </a:solidFill>
                    <a:latin typeface="Calibri"/>
                    <a:ea typeface="Arial"/>
                  </a:rPr>
                  <a:t> млн </a:t>
                </a:r>
                <a:r>
                  <a:rPr lang="ru-RU" sz="1800" b="0" strike="noStrike" spc="-1">
                    <a:solidFill>
                      <a:schemeClr val="dk1"/>
                    </a:solidFill>
                    <a:latin typeface="Calibri"/>
                    <a:ea typeface="Arial"/>
                  </a:rPr>
                  <a:t>рублей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Прямоугольник 98"/>
              <p:cNvSpPr/>
              <p:nvPr/>
            </p:nvSpPr>
            <p:spPr>
              <a:xfrm>
                <a:off x="7385040" y="5198400"/>
                <a:ext cx="200556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0" strike="noStrike" spc="-1" dirty="0">
                    <a:solidFill>
                      <a:schemeClr val="dk1"/>
                    </a:solidFill>
                    <a:latin typeface="Calibri"/>
                    <a:ea typeface="Arial"/>
                  </a:rPr>
                  <a:t>от </a:t>
                </a:r>
                <a:r>
                  <a:rPr lang="ru-RU" sz="1800" b="1" strike="noStrike" spc="-1" dirty="0">
                    <a:solidFill>
                      <a:srgbClr val="C00000"/>
                    </a:solidFill>
                    <a:latin typeface="Calibri"/>
                    <a:ea typeface="Arial"/>
                  </a:rPr>
                  <a:t>3</a:t>
                </a:r>
                <a:r>
                  <a:rPr lang="ru-RU" sz="1800" b="1" strike="noStrike" spc="-1" dirty="0">
                    <a:solidFill>
                      <a:schemeClr val="dk1"/>
                    </a:solidFill>
                    <a:latin typeface="Calibri"/>
                    <a:ea typeface="Arial"/>
                  </a:rPr>
                  <a:t> </a:t>
                </a:r>
                <a:r>
                  <a:rPr lang="ru-RU" sz="1800" b="0" strike="noStrike" spc="-1" dirty="0">
                    <a:solidFill>
                      <a:schemeClr val="dk1"/>
                    </a:solidFill>
                    <a:latin typeface="Calibri"/>
                    <a:ea typeface="Arial"/>
                  </a:rPr>
                  <a:t>до </a:t>
                </a:r>
                <a:r>
                  <a:rPr lang="ru-RU" sz="1800" b="1" strike="noStrike" spc="-1" dirty="0">
                    <a:solidFill>
                      <a:srgbClr val="C00000"/>
                    </a:solidFill>
                    <a:latin typeface="Calibri"/>
                    <a:ea typeface="Arial"/>
                  </a:rPr>
                  <a:t>36</a:t>
                </a:r>
                <a:r>
                  <a:rPr lang="ru-RU" sz="1800" b="0" strike="noStrike" spc="-1" dirty="0">
                    <a:solidFill>
                      <a:schemeClr val="dk1"/>
                    </a:solidFill>
                    <a:latin typeface="Calibri"/>
                    <a:ea typeface="Arial"/>
                  </a:rPr>
                  <a:t> месяцев</a:t>
                </a:r>
                <a:endParaRPr lang="ru-RU" sz="1800" b="0" strike="noStrike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41" name="Picture 5" descr="https://stomatologspb.ru/wp-content/uploads/ruble_PNG26.png"/>
              <p:cNvPicPr/>
              <p:nvPr/>
            </p:nvPicPr>
            <p:blipFill>
              <a:blip r:embed="rId3"/>
              <a:stretch/>
            </p:blipFill>
            <p:spPr>
              <a:xfrm>
                <a:off x="6705000" y="4597560"/>
                <a:ext cx="352080" cy="375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42" name="Picture 7" descr="https://xn----8sbkdgnibjafxdci9g.xn--p1ai/wp-content/uploads/2019/12/srok-obuchenija.png"/>
              <p:cNvPicPr/>
              <p:nvPr/>
            </p:nvPicPr>
            <p:blipFill>
              <a:blip r:embed="rId4"/>
              <a:stretch/>
            </p:blipFill>
            <p:spPr>
              <a:xfrm>
                <a:off x="6705000" y="5192280"/>
                <a:ext cx="352080" cy="3751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43" name="Picture 33" descr="https://xn--b1aqpp2b.xn----8sbg5beewf.xn--p1ai/images/9519f396-be5f-62ad-b139-a010fd802c7a.png"/>
              <p:cNvPicPr/>
              <p:nvPr/>
            </p:nvPicPr>
            <p:blipFill>
              <a:blip r:embed="rId5"/>
              <a:stretch/>
            </p:blipFill>
            <p:spPr>
              <a:xfrm>
                <a:off x="6755400" y="6162840"/>
                <a:ext cx="352080" cy="3481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44" name="Прямоугольник 103"/>
              <p:cNvSpPr/>
              <p:nvPr/>
            </p:nvSpPr>
            <p:spPr>
              <a:xfrm>
                <a:off x="5505120" y="4689720"/>
                <a:ext cx="96300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СУММА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5" name="Прямоугольник 104"/>
              <p:cNvSpPr/>
              <p:nvPr/>
            </p:nvSpPr>
            <p:spPr>
              <a:xfrm>
                <a:off x="5582880" y="5184720"/>
                <a:ext cx="70380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СРОК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6" name="Прямоугольник 105"/>
              <p:cNvSpPr/>
              <p:nvPr/>
            </p:nvSpPr>
            <p:spPr>
              <a:xfrm>
                <a:off x="5620320" y="6174000"/>
                <a:ext cx="930960" cy="36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ru-RU" sz="1800" b="1" strike="noStrike" spc="-1">
                    <a:solidFill>
                      <a:srgbClr val="562212"/>
                    </a:solidFill>
                    <a:latin typeface="Calibri"/>
                    <a:ea typeface="Arial"/>
                  </a:rPr>
                  <a:t>СТАВКА</a:t>
                </a:r>
                <a:endParaRPr lang="ru-RU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47" name="Скругленный прямоугольник 15"/>
            <p:cNvSpPr/>
            <p:nvPr/>
          </p:nvSpPr>
          <p:spPr>
            <a:xfrm>
              <a:off x="5628957" y="1165456"/>
              <a:ext cx="4891858" cy="752586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48" name="Кольцо 11"/>
            <p:cNvSpPr/>
            <p:nvPr/>
          </p:nvSpPr>
          <p:spPr>
            <a:xfrm>
              <a:off x="5129123" y="2074890"/>
              <a:ext cx="384480" cy="369173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 w="648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2400" b="0" strike="noStrike" spc="-1" dirty="0">
                <a:solidFill>
                  <a:srgbClr val="FFFFFF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49" name="Прямоугольник 141"/>
          <p:cNvSpPr/>
          <p:nvPr/>
        </p:nvSpPr>
        <p:spPr>
          <a:xfrm>
            <a:off x="7003430" y="5702580"/>
            <a:ext cx="394308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От ½ ключевой ставки Банка России до ключевой ставки Банка России + 5%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Box 25"/>
          <p:cNvSpPr/>
          <p:nvPr/>
        </p:nvSpPr>
        <p:spPr>
          <a:xfrm>
            <a:off x="117240" y="1003658"/>
            <a:ext cx="61243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1. 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110865-F42F-44AC-A2D9-8ECC2207DF3D}"/>
              </a:ext>
            </a:extLst>
          </p:cNvPr>
          <p:cNvSpPr txBox="1"/>
          <p:nvPr/>
        </p:nvSpPr>
        <p:spPr>
          <a:xfrm>
            <a:off x="103518" y="20329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F9A9F63-9971-4F83-77C3-F835B6515999}"/>
              </a:ext>
            </a:extLst>
          </p:cNvPr>
          <p:cNvPicPr/>
          <p:nvPr/>
        </p:nvPicPr>
        <p:blipFill>
          <a:blip r:embed="rId6"/>
          <a:srcRect l="20614" t="-15142" r="48762" b="922"/>
          <a:stretch/>
        </p:blipFill>
        <p:spPr>
          <a:xfrm>
            <a:off x="9322284" y="771148"/>
            <a:ext cx="1923686" cy="859626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35">
            <a:extLst>
              <a:ext uri="{FF2B5EF4-FFF2-40B4-BE49-F238E27FC236}">
                <a16:creationId xmlns:a16="http://schemas.microsoft.com/office/drawing/2014/main" id="{5DFA7077-8D4E-796A-2EB5-A3F3B5BB79D1}"/>
              </a:ext>
            </a:extLst>
          </p:cNvPr>
          <p:cNvPicPr/>
          <p:nvPr/>
        </p:nvPicPr>
        <p:blipFill>
          <a:blip r:embed="rId7"/>
          <a:srcRect t="1691" r="61227"/>
          <a:stretch/>
        </p:blipFill>
        <p:spPr>
          <a:xfrm>
            <a:off x="0" y="1524600"/>
            <a:ext cx="4262673" cy="5331960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105D3-6733-2CCD-1B49-D3293BEF224C}"/>
              </a:ext>
            </a:extLst>
          </p:cNvPr>
          <p:cNvSpPr txBox="1"/>
          <p:nvPr/>
        </p:nvSpPr>
        <p:spPr>
          <a:xfrm>
            <a:off x="177444" y="1997938"/>
            <a:ext cx="61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B6DAB-7DB8-4516-E6BA-1F53D39CAE2B}"/>
              </a:ext>
            </a:extLst>
          </p:cNvPr>
          <p:cNvSpPr txBox="1"/>
          <p:nvPr/>
        </p:nvSpPr>
        <p:spPr>
          <a:xfrm>
            <a:off x="184488" y="2718297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524-90-90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A619F0AD-0F8C-5818-6161-CF255DD82968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МИКРОФИНАНСИРОВАНИЯ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Прямоугольник 142"/>
          <p:cNvSpPr/>
          <p:nvPr/>
        </p:nvSpPr>
        <p:spPr>
          <a:xfrm>
            <a:off x="6224773" y="1484575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" normalizeH="0" baseline="0" noProof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alibri"/>
                <a:ea typeface="Arial"/>
              </a:rPr>
              <a:t>ФИНАНСОВЫЙ ПРОДУКТ</a:t>
            </a:r>
            <a:endParaRPr kumimoji="0" lang="ru-RU" sz="12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" normalizeH="0" baseline="0" noProof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alibri"/>
                <a:ea typeface="Arial"/>
              </a:rPr>
              <a:t>«Полезная модель»</a:t>
            </a:r>
            <a:endParaRPr kumimoji="0" lang="ru-RU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3" name="Скругленный прямоугольник 3"/>
          <p:cNvSpPr/>
          <p:nvPr/>
        </p:nvSpPr>
        <p:spPr>
          <a:xfrm>
            <a:off x="5983920" y="1396903"/>
            <a:ext cx="5189040" cy="8344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154" name="Прямоугольник 143"/>
          <p:cNvSpPr/>
          <p:nvPr/>
        </p:nvSpPr>
        <p:spPr>
          <a:xfrm>
            <a:off x="7970495" y="4064580"/>
            <a:ext cx="192960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от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</a:rPr>
              <a:t>6 млн рублей 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до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</a:rPr>
              <a:t>15 млн рублей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5" name="Прямоугольник 144"/>
          <p:cNvSpPr/>
          <p:nvPr/>
        </p:nvSpPr>
        <p:spPr>
          <a:xfrm>
            <a:off x="7970495" y="4902144"/>
            <a:ext cx="2121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от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</a:rPr>
              <a:t>37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 </a:t>
            </a: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до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</a:rPr>
              <a:t>48</a:t>
            </a: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 месяцев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6" name="Прямоугольник 145"/>
          <p:cNvSpPr/>
          <p:nvPr/>
        </p:nvSpPr>
        <p:spPr>
          <a:xfrm>
            <a:off x="8056440" y="5523849"/>
            <a:ext cx="3417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Arial"/>
              </a:rPr>
              <a:t>7% годовых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7" name="Picture 8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346209" y="4245061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34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361539" y="4844349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35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361539" y="5526909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60" name="Прямоугольник 146"/>
          <p:cNvSpPr/>
          <p:nvPr/>
        </p:nvSpPr>
        <p:spPr>
          <a:xfrm>
            <a:off x="6156737" y="4238941"/>
            <a:ext cx="963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alibri"/>
                <a:ea typeface="Arial"/>
              </a:rPr>
              <a:t>СУММА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1" name="Прямоугольник 147"/>
          <p:cNvSpPr/>
          <p:nvPr/>
        </p:nvSpPr>
        <p:spPr>
          <a:xfrm>
            <a:off x="6159600" y="4924485"/>
            <a:ext cx="704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alibri"/>
                <a:ea typeface="Arial"/>
              </a:rPr>
              <a:t>СРОК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2" name="Прямоугольник 148"/>
          <p:cNvSpPr/>
          <p:nvPr/>
        </p:nvSpPr>
        <p:spPr>
          <a:xfrm>
            <a:off x="6216913" y="5531736"/>
            <a:ext cx="931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alibri"/>
                <a:ea typeface="Arial"/>
              </a:rPr>
              <a:t>СТАВКА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3" name="Прямоугольник 149"/>
          <p:cNvSpPr/>
          <p:nvPr/>
        </p:nvSpPr>
        <p:spPr>
          <a:xfrm>
            <a:off x="6609472" y="2676003"/>
            <a:ext cx="5303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Для</a:t>
            </a:r>
            <a:r>
              <a:rPr kumimoji="0" lang="ru-RU" sz="1800" b="1" i="0" u="none" strike="noStrike" kern="1200" cap="none" spc="55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 </a:t>
            </a:r>
            <a:r>
              <a:rPr kumimoji="0" lang="ru-RU" sz="1800" b="1" i="0" u="none" strike="noStrike" kern="1200" cap="none" spc="-7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субъектов</a:t>
            </a:r>
            <a:r>
              <a:rPr kumimoji="0" lang="ru-RU" sz="1800" b="1" i="0" u="none" strike="noStrike" kern="1200" cap="none" spc="75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 </a:t>
            </a:r>
            <a:r>
              <a:rPr kumimoji="0" lang="ru-RU" sz="1800" b="1" i="0" u="none" strike="noStrike" kern="1200" cap="none" spc="-12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r>
              <a:rPr kumimoji="0" lang="ru-RU" sz="1800" b="1" i="0" u="none" strike="noStrike" kern="1200" cap="none" spc="43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 </a:t>
            </a:r>
            <a:r>
              <a:rPr kumimoji="0" lang="ru-RU" sz="1800" b="1" i="0" u="none" strike="noStrike" kern="1200" cap="none" spc="-7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Республики</a:t>
            </a:r>
            <a:r>
              <a:rPr kumimoji="0" lang="ru-RU" sz="1800" b="1" i="0" u="none" strike="noStrike" kern="1200" cap="none" spc="49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 </a:t>
            </a:r>
            <a:r>
              <a:rPr kumimoji="0" lang="ru-RU" sz="1800" b="1" i="0" u="none" strike="noStrike" kern="1200" cap="none" spc="-12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Татарстан, реализующих приоритетные проекты.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05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2" normalizeH="0" baseline="0" noProof="0" dirty="0">
                <a:ln>
                  <a:noFill/>
                </a:ln>
                <a:solidFill>
                  <a:srgbClr val="C79363"/>
                </a:solidFill>
                <a:effectLst/>
                <a:uLnTx/>
                <a:uFillTx/>
                <a:latin typeface="Calibri"/>
                <a:ea typeface="Arial"/>
              </a:rPr>
              <a:t>Под залог интеллектуальной собственности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4" name="Кольцо 3"/>
          <p:cNvSpPr/>
          <p:nvPr/>
        </p:nvSpPr>
        <p:spPr>
          <a:xfrm>
            <a:off x="6164640" y="2742258"/>
            <a:ext cx="313920" cy="31392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64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cxnSp>
        <p:nvCxnSpPr>
          <p:cNvPr id="165" name="Прямая соединительная линия 8"/>
          <p:cNvCxnSpPr/>
          <p:nvPr/>
        </p:nvCxnSpPr>
        <p:spPr>
          <a:xfrm>
            <a:off x="5986329" y="3892395"/>
            <a:ext cx="5109840" cy="144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66" name="TextBox 3"/>
          <p:cNvSpPr/>
          <p:nvPr/>
        </p:nvSpPr>
        <p:spPr>
          <a:xfrm>
            <a:off x="90360" y="1183320"/>
            <a:ext cx="6190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Подать заявку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1. на Цифровой платформе МСП.РФ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45324E-57EB-4B46-B11D-C12FEE36DB62}"/>
              </a:ext>
            </a:extLst>
          </p:cNvPr>
          <p:cNvSpPr txBox="1"/>
          <p:nvPr/>
        </p:nvSpPr>
        <p:spPr>
          <a:xfrm>
            <a:off x="68640" y="18999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9C1C4540-7FE5-56D5-3493-EC300C5C84EC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713403" y="849114"/>
            <a:ext cx="1923686" cy="859626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35">
            <a:extLst>
              <a:ext uri="{FF2B5EF4-FFF2-40B4-BE49-F238E27FC236}">
                <a16:creationId xmlns:a16="http://schemas.microsoft.com/office/drawing/2014/main" id="{6D98306A-EF2B-6557-3089-EC5E68FF0648}"/>
              </a:ext>
            </a:extLst>
          </p:cNvPr>
          <p:cNvPicPr/>
          <p:nvPr/>
        </p:nvPicPr>
        <p:blipFill>
          <a:blip r:embed="rId6"/>
          <a:srcRect t="1691" r="61227"/>
          <a:stretch/>
        </p:blipFill>
        <p:spPr>
          <a:xfrm>
            <a:off x="0" y="1524600"/>
            <a:ext cx="4262673" cy="5331960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4A6B0-C95C-CF76-9657-A11CCB34FC6D}"/>
              </a:ext>
            </a:extLst>
          </p:cNvPr>
          <p:cNvSpPr txBox="1"/>
          <p:nvPr/>
        </p:nvSpPr>
        <p:spPr>
          <a:xfrm>
            <a:off x="177444" y="1997938"/>
            <a:ext cx="61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99BC7-C122-64DA-A533-E6A9E18BF915}"/>
              </a:ext>
            </a:extLst>
          </p:cNvPr>
          <p:cNvSpPr txBox="1"/>
          <p:nvPr/>
        </p:nvSpPr>
        <p:spPr>
          <a:xfrm>
            <a:off x="184488" y="2718297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524-90-90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C555158D-F84D-E288-C576-8DF560E68B53}"/>
              </a:ext>
            </a:extLst>
          </p:cNvPr>
          <p:cNvSpPr/>
          <p:nvPr/>
        </p:nvSpPr>
        <p:spPr>
          <a:xfrm>
            <a:off x="644760" y="15267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МИКРОФИНАНСИРОВАНИЯ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/>
          <p:cNvSpPr/>
          <p:nvPr/>
        </p:nvSpPr>
        <p:spPr>
          <a:xfrm>
            <a:off x="8161179" y="3249112"/>
            <a:ext cx="17996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/>
          <p:cNvSpPr/>
          <p:nvPr/>
        </p:nvSpPr>
        <p:spPr>
          <a:xfrm>
            <a:off x="8135280" y="4180341"/>
            <a:ext cx="2121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/>
          <p:cNvSpPr/>
          <p:nvPr/>
        </p:nvSpPr>
        <p:spPr>
          <a:xfrm>
            <a:off x="8135280" y="4837250"/>
            <a:ext cx="394920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46604" y="341586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90429" y="414468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51108" y="4888080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/>
          <p:cNvSpPr/>
          <p:nvPr/>
        </p:nvSpPr>
        <p:spPr>
          <a:xfrm>
            <a:off x="5681268" y="3412186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/>
          <p:cNvSpPr/>
          <p:nvPr/>
        </p:nvSpPr>
        <p:spPr>
          <a:xfrm>
            <a:off x="5681268" y="4167720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/>
          <p:cNvSpPr/>
          <p:nvPr/>
        </p:nvSpPr>
        <p:spPr>
          <a:xfrm>
            <a:off x="5681268" y="4911120"/>
            <a:ext cx="4124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158"/>
          <p:cNvSpPr/>
          <p:nvPr/>
        </p:nvSpPr>
        <p:spPr>
          <a:xfrm>
            <a:off x="5819966" y="1240653"/>
            <a:ext cx="5187600" cy="79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/>
          <p:cNvGrpSpPr/>
          <p:nvPr/>
        </p:nvGrpSpPr>
        <p:grpSpPr>
          <a:xfrm>
            <a:off x="5692172" y="872695"/>
            <a:ext cx="5329080" cy="1146960"/>
            <a:chOff x="5919480" y="126720"/>
            <a:chExt cx="5329080" cy="1146960"/>
          </a:xfrm>
        </p:grpSpPr>
        <p:sp>
          <p:nvSpPr>
            <p:cNvPr id="179" name="Скругленный прямоугольник 28"/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/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/>
          <p:cNvSpPr/>
          <p:nvPr/>
        </p:nvSpPr>
        <p:spPr>
          <a:xfrm>
            <a:off x="5976206" y="2153601"/>
            <a:ext cx="594900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Субъектам</a:t>
            </a:r>
            <a:r>
              <a:rPr lang="ru-RU" sz="1600" b="1" strike="noStrike" spc="63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600" b="1" strike="noStrike" spc="32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600" b="1" strike="noStrike" spc="38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lang="ru-RU" sz="1600" b="1" strike="noStrike" spc="-7" dirty="0">
                <a:solidFill>
                  <a:srgbClr val="EB5C32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для приобретения оборудования, товаров, материалов, необходимых для осуществления предпринимательской деятельности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Кольцо 6"/>
          <p:cNvSpPr/>
          <p:nvPr/>
        </p:nvSpPr>
        <p:spPr>
          <a:xfrm>
            <a:off x="5663726" y="2217025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/>
          <p:cNvCxnSpPr/>
          <p:nvPr/>
        </p:nvCxnSpPr>
        <p:spPr>
          <a:xfrm>
            <a:off x="5681268" y="3091631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/>
          <p:cNvSpPr/>
          <p:nvPr/>
        </p:nvSpPr>
        <p:spPr>
          <a:xfrm>
            <a:off x="194460" y="17227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A82D2D-FACC-4BDF-9880-8BFE64BD4EC9}"/>
              </a:ext>
            </a:extLst>
          </p:cNvPr>
          <p:cNvSpPr txBox="1"/>
          <p:nvPr/>
        </p:nvSpPr>
        <p:spPr>
          <a:xfrm>
            <a:off x="203400" y="190492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6B4F3583-1E17-4F18-9D56-9B60B662FAA6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10001520" y="790870"/>
            <a:ext cx="1923686" cy="859626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35">
            <a:extLst>
              <a:ext uri="{FF2B5EF4-FFF2-40B4-BE49-F238E27FC236}">
                <a16:creationId xmlns:a16="http://schemas.microsoft.com/office/drawing/2014/main" id="{72D7DCD5-D28F-05AE-DD86-A21A3857E655}"/>
              </a:ext>
            </a:extLst>
          </p:cNvPr>
          <p:cNvPicPr/>
          <p:nvPr/>
        </p:nvPicPr>
        <p:blipFill>
          <a:blip r:embed="rId6"/>
          <a:srcRect t="1691" r="61227"/>
          <a:stretch/>
        </p:blipFill>
        <p:spPr>
          <a:xfrm>
            <a:off x="0" y="1524600"/>
            <a:ext cx="4262673" cy="5331960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A0D2D-49C4-4A21-37CD-E62BEDE81470}"/>
              </a:ext>
            </a:extLst>
          </p:cNvPr>
          <p:cNvSpPr txBox="1"/>
          <p:nvPr/>
        </p:nvSpPr>
        <p:spPr>
          <a:xfrm>
            <a:off x="177444" y="1997938"/>
            <a:ext cx="61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86F43-4D61-0B5B-9D06-7C52F18578F3}"/>
              </a:ext>
            </a:extLst>
          </p:cNvPr>
          <p:cNvSpPr txBox="1"/>
          <p:nvPr/>
        </p:nvSpPr>
        <p:spPr>
          <a:xfrm>
            <a:off x="167584" y="2728235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524-90-90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9F6E0DFB-B832-D283-CB28-FB8B21BC4EC1}"/>
              </a:ext>
            </a:extLst>
          </p:cNvPr>
          <p:cNvSpPr/>
          <p:nvPr/>
        </p:nvSpPr>
        <p:spPr>
          <a:xfrm>
            <a:off x="681240" y="143773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МИКРОФИНАНСИРОВАНИЯ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169"/>
          <p:cNvSpPr/>
          <p:nvPr/>
        </p:nvSpPr>
        <p:spPr>
          <a:xfrm>
            <a:off x="8098311" y="3592941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170"/>
          <p:cNvSpPr/>
          <p:nvPr/>
        </p:nvSpPr>
        <p:spPr>
          <a:xfrm>
            <a:off x="8242800" y="4581145"/>
            <a:ext cx="1578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171"/>
          <p:cNvSpPr/>
          <p:nvPr/>
        </p:nvSpPr>
        <p:spPr>
          <a:xfrm>
            <a:off x="8242800" y="5182842"/>
            <a:ext cx="39492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2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438167" y="3765312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21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464957" y="4597913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22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08880" y="5282382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91" name="Прямоугольник 172"/>
          <p:cNvSpPr/>
          <p:nvPr/>
        </p:nvSpPr>
        <p:spPr>
          <a:xfrm>
            <a:off x="4958462" y="3780066"/>
            <a:ext cx="38106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173"/>
          <p:cNvSpPr/>
          <p:nvPr/>
        </p:nvSpPr>
        <p:spPr>
          <a:xfrm>
            <a:off x="4987049" y="4581145"/>
            <a:ext cx="29422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174"/>
          <p:cNvSpPr/>
          <p:nvPr/>
        </p:nvSpPr>
        <p:spPr>
          <a:xfrm>
            <a:off x="5003571" y="5298269"/>
            <a:ext cx="4052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175"/>
          <p:cNvSpPr/>
          <p:nvPr/>
        </p:nvSpPr>
        <p:spPr>
          <a:xfrm>
            <a:off x="5412599" y="1406945"/>
            <a:ext cx="5564192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Группа 4"/>
          <p:cNvGrpSpPr/>
          <p:nvPr/>
        </p:nvGrpSpPr>
        <p:grpSpPr>
          <a:xfrm>
            <a:off x="5412599" y="987650"/>
            <a:ext cx="5906429" cy="1269890"/>
            <a:chOff x="5989320" y="-208800"/>
            <a:chExt cx="5329440" cy="1725120"/>
          </a:xfrm>
        </p:grpSpPr>
        <p:sp>
          <p:nvSpPr>
            <p:cNvPr id="197" name="Скругленный прямоугольник 49"/>
            <p:cNvSpPr/>
            <p:nvPr/>
          </p:nvSpPr>
          <p:spPr>
            <a:xfrm>
              <a:off x="5989320" y="262800"/>
              <a:ext cx="5187600" cy="1253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98" name="Прямоугольник 176"/>
            <p:cNvSpPr/>
            <p:nvPr/>
          </p:nvSpPr>
          <p:spPr>
            <a:xfrm>
              <a:off x="8824680" y="-208800"/>
              <a:ext cx="2494080" cy="61128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99" name="Прямоугольник 177"/>
          <p:cNvSpPr/>
          <p:nvPr/>
        </p:nvSpPr>
        <p:spPr>
          <a:xfrm>
            <a:off x="5889240" y="2554766"/>
            <a:ext cx="530172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8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Резидентам промышленных парков Р</a:t>
            </a:r>
            <a:r>
              <a:rPr lang="ru-RU" sz="18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lang="ru-RU" sz="1800" b="1" strike="noStrike" spc="38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Кольцо 7"/>
          <p:cNvSpPr/>
          <p:nvPr/>
        </p:nvSpPr>
        <p:spPr>
          <a:xfrm>
            <a:off x="5507881" y="2458046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 dirty="0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01" name="Прямая соединительная линия 5"/>
          <p:cNvCxnSpPr/>
          <p:nvPr/>
        </p:nvCxnSpPr>
        <p:spPr>
          <a:xfrm>
            <a:off x="5673600" y="3353044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202" name="TextBox 15"/>
          <p:cNvSpPr/>
          <p:nvPr/>
        </p:nvSpPr>
        <p:spPr>
          <a:xfrm>
            <a:off x="203400" y="11908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4B93C8-72EE-41D2-A817-468A97ED018F}"/>
              </a:ext>
            </a:extLst>
          </p:cNvPr>
          <p:cNvSpPr txBox="1"/>
          <p:nvPr/>
        </p:nvSpPr>
        <p:spPr>
          <a:xfrm>
            <a:off x="198960" y="19099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98DAA00D-7E5B-5E14-A743-F01918BE68C6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823397" y="703092"/>
            <a:ext cx="1923686" cy="859626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35">
            <a:extLst>
              <a:ext uri="{FF2B5EF4-FFF2-40B4-BE49-F238E27FC236}">
                <a16:creationId xmlns:a16="http://schemas.microsoft.com/office/drawing/2014/main" id="{B656BD86-C718-1A86-165C-BFBA382C2B45}"/>
              </a:ext>
            </a:extLst>
          </p:cNvPr>
          <p:cNvPicPr/>
          <p:nvPr/>
        </p:nvPicPr>
        <p:blipFill>
          <a:blip r:embed="rId6"/>
          <a:srcRect t="1691" r="61227"/>
          <a:stretch/>
        </p:blipFill>
        <p:spPr>
          <a:xfrm>
            <a:off x="0" y="1524600"/>
            <a:ext cx="4262673" cy="5331960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C73D3C-60B5-2652-A0C1-9F5F0662491A}"/>
              </a:ext>
            </a:extLst>
          </p:cNvPr>
          <p:cNvSpPr txBox="1"/>
          <p:nvPr/>
        </p:nvSpPr>
        <p:spPr>
          <a:xfrm>
            <a:off x="149345" y="2121499"/>
            <a:ext cx="61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30585-9B3D-0175-B5CF-536F2C4BDBEC}"/>
              </a:ext>
            </a:extLst>
          </p:cNvPr>
          <p:cNvSpPr txBox="1"/>
          <p:nvPr/>
        </p:nvSpPr>
        <p:spPr>
          <a:xfrm>
            <a:off x="167584" y="2760349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524-90-90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616A5CF7-BE75-06AB-EC4D-4F06F94FA665}"/>
              </a:ext>
            </a:extLst>
          </p:cNvPr>
          <p:cNvSpPr/>
          <p:nvPr/>
        </p:nvSpPr>
        <p:spPr>
          <a:xfrm>
            <a:off x="644760" y="15267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МИКРОФИНАНСИРОВАНИЯ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object 2"/>
          <p:cNvSpPr/>
          <p:nvPr/>
        </p:nvSpPr>
        <p:spPr>
          <a:xfrm>
            <a:off x="235800" y="1718640"/>
            <a:ext cx="5523480" cy="900720"/>
          </a:xfrm>
          <a:custGeom>
            <a:avLst/>
            <a:gdLst>
              <a:gd name="textAreaLeft" fmla="*/ 0 w 5523480"/>
              <a:gd name="textAreaRight" fmla="*/ 5524200 w 5523480"/>
              <a:gd name="textAreaTop" fmla="*/ 0 h 900720"/>
              <a:gd name="textAreaBottom" fmla="*/ 901440 h 900720"/>
            </a:gdLst>
            <a:ahLst/>
            <a:cxnLst/>
            <a:rect l="textAreaLeft" t="textAreaTop" r="textAreaRight" b="textAreaBottom"/>
            <a:pathLst>
              <a:path w="5547130" h="824979">
                <a:moveTo>
                  <a:pt x="0" y="0"/>
                </a:moveTo>
                <a:lnTo>
                  <a:pt x="5490726" y="29822"/>
                </a:lnTo>
                <a:lnTo>
                  <a:pt x="5547130" y="805052"/>
                </a:lnTo>
                <a:lnTo>
                  <a:pt x="56836" y="824979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08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TextBox 27"/>
          <p:cNvSpPr/>
          <p:nvPr/>
        </p:nvSpPr>
        <p:spPr>
          <a:xfrm>
            <a:off x="223200" y="1735200"/>
            <a:ext cx="5405400" cy="76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3" name="Прямоугольник 24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Параллелограмм 7"/>
          <p:cNvSpPr/>
          <p:nvPr/>
        </p:nvSpPr>
        <p:spPr>
          <a:xfrm>
            <a:off x="879480" y="21636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26" name="Прямоугольник 50"/>
          <p:cNvSpPr/>
          <p:nvPr/>
        </p:nvSpPr>
        <p:spPr>
          <a:xfrm>
            <a:off x="808200" y="232920"/>
            <a:ext cx="10947960" cy="1186920"/>
          </a:xfrm>
          <a:custGeom>
            <a:avLst/>
            <a:gdLst>
              <a:gd name="textAreaLeft" fmla="*/ 0 w 10947960"/>
              <a:gd name="textAreaRight" fmla="*/ 10948680 w 10947960"/>
              <a:gd name="textAreaTop" fmla="*/ 0 h 1186920"/>
              <a:gd name="textAreaBottom" fmla="*/ 1187280 h 1186920"/>
            </a:gdLst>
            <a:ahLst/>
            <a:cxnLst/>
            <a:rect l="textAreaLeft" t="textAreaTop" r="textAreaRight" b="textAreaBottom"/>
            <a:pathLst>
              <a:path w="10735217" h="745777">
                <a:moveTo>
                  <a:pt x="273378" y="634308"/>
                </a:moveTo>
                <a:lnTo>
                  <a:pt x="0" y="0"/>
                </a:lnTo>
                <a:lnTo>
                  <a:pt x="10645560" y="0"/>
                </a:lnTo>
                <a:cubicBezTo>
                  <a:pt x="10645560" y="217721"/>
                  <a:pt x="10735217" y="745777"/>
                  <a:pt x="10735217" y="745777"/>
                </a:cubicBezTo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«МОЙ БИЗНЕС» на условиях софинансирования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30"/>
          <p:cNvSpPr/>
          <p:nvPr/>
        </p:nvSpPr>
        <p:spPr>
          <a:xfrm>
            <a:off x="6155280" y="1238040"/>
            <a:ext cx="5612400" cy="104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Box 31"/>
          <p:cNvSpPr/>
          <p:nvPr/>
        </p:nvSpPr>
        <p:spPr>
          <a:xfrm>
            <a:off x="6272162" y="4642088"/>
            <a:ext cx="5620680" cy="1321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Услуга включает в себя помощь в подготовке заявок на торги любой сложности с гарантией допуска, сопровождение участников в рамках 44-ФЗ и 223-ФЗ, а также техническую поддержку и обучение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(софинансирование до 70 %, но не более 500 000 руб.)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32"/>
          <p:cNvSpPr/>
          <p:nvPr/>
        </p:nvSpPr>
        <p:spPr>
          <a:xfrm>
            <a:off x="6208200" y="225396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31" name="TextBox 199"/>
          <p:cNvSpPr/>
          <p:nvPr/>
        </p:nvSpPr>
        <p:spPr>
          <a:xfrm>
            <a:off x="5996040" y="2946960"/>
            <a:ext cx="5835960" cy="76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2" name="Группа 14"/>
          <p:cNvGrpSpPr/>
          <p:nvPr/>
        </p:nvGrpSpPr>
        <p:grpSpPr>
          <a:xfrm>
            <a:off x="601200" y="3336652"/>
            <a:ext cx="5347440" cy="933379"/>
            <a:chOff x="526723" y="2916720"/>
            <a:chExt cx="5347440" cy="933379"/>
          </a:xfrm>
        </p:grpSpPr>
        <p:sp>
          <p:nvSpPr>
            <p:cNvPr id="233" name="Скругленный прямоугольник 16"/>
            <p:cNvSpPr/>
            <p:nvPr/>
          </p:nvSpPr>
          <p:spPr>
            <a:xfrm>
              <a:off x="526723" y="3494419"/>
              <a:ext cx="5347440" cy="355680"/>
            </a:xfrm>
            <a:prstGeom prst="roundRect">
              <a:avLst>
                <a:gd name="adj" fmla="val 27483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34" name="Прямоугольник 11"/>
            <p:cNvSpPr/>
            <p:nvPr/>
          </p:nvSpPr>
          <p:spPr>
            <a:xfrm>
              <a:off x="5283000" y="2916720"/>
              <a:ext cx="191880" cy="259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grpSp>
        <p:nvGrpSpPr>
          <p:cNvPr id="238" name="Группа 19"/>
          <p:cNvGrpSpPr/>
          <p:nvPr/>
        </p:nvGrpSpPr>
        <p:grpSpPr>
          <a:xfrm>
            <a:off x="6243362" y="3786277"/>
            <a:ext cx="5621040" cy="470520"/>
            <a:chOff x="6052680" y="3066480"/>
            <a:chExt cx="5621040" cy="470520"/>
          </a:xfrm>
        </p:grpSpPr>
        <p:sp>
          <p:nvSpPr>
            <p:cNvPr id="239" name="Скругленный прямоугольник 18"/>
            <p:cNvSpPr/>
            <p:nvPr/>
          </p:nvSpPr>
          <p:spPr>
            <a:xfrm>
              <a:off x="6052680" y="3186000"/>
              <a:ext cx="5621040" cy="3510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40" name="Прямоугольник 12"/>
            <p:cNvSpPr/>
            <p:nvPr/>
          </p:nvSpPr>
          <p:spPr>
            <a:xfrm>
              <a:off x="11032200" y="3066480"/>
              <a:ext cx="201960" cy="2556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41" name="Прямоугольник 1"/>
          <p:cNvSpPr/>
          <p:nvPr/>
        </p:nvSpPr>
        <p:spPr>
          <a:xfrm>
            <a:off x="537689" y="1427044"/>
            <a:ext cx="11646600" cy="23992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Для субъектов МСП, отвечающих хотя бы одному из требований: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Экспортно</a:t>
            </a: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ориентированные, которые в 2024 г. и/или в 2025 г. заключили экспортный контракт;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Имеющие статус малой технологической компании;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Резиденты индустриальных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5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Основным видом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 общероссийского классификатора видов экономической деятельности ОК 029-2014 (КДЕС Ред. 2)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Прямоугольник 2"/>
          <p:cNvSpPr/>
          <p:nvPr/>
        </p:nvSpPr>
        <p:spPr>
          <a:xfrm>
            <a:off x="585959" y="4636587"/>
            <a:ext cx="535589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Услуга включает сертификацию товаров субъектов МСП </a:t>
            </a:r>
            <a:r>
              <a:rPr lang="ru-RU" sz="16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(софинансирование до 70 %, но не более 500 000 руб.)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7"/>
          <p:cNvSpPr/>
          <p:nvPr/>
        </p:nvSpPr>
        <p:spPr>
          <a:xfrm rot="10800000" flipV="1">
            <a:off x="545400" y="5887559"/>
            <a:ext cx="114066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2"/>
          <p:cNvSpPr/>
          <p:nvPr/>
        </p:nvSpPr>
        <p:spPr>
          <a:xfrm>
            <a:off x="499680" y="958838"/>
            <a:ext cx="108295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6AD30-AFF1-5BCF-E7B8-88D96FEE7F79}"/>
              </a:ext>
            </a:extLst>
          </p:cNvPr>
          <p:cNvSpPr txBox="1"/>
          <p:nvPr/>
        </p:nvSpPr>
        <p:spPr>
          <a:xfrm>
            <a:off x="7565732" y="3895445"/>
            <a:ext cx="6165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СОПРОВОЖДЕНИЕ ТОРГОВ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DD2C2E-97E1-693A-50AF-09CBC6B59C7D}"/>
              </a:ext>
            </a:extLst>
          </p:cNvPr>
          <p:cNvSpPr txBox="1"/>
          <p:nvPr/>
        </p:nvSpPr>
        <p:spPr>
          <a:xfrm>
            <a:off x="-222587" y="3926462"/>
            <a:ext cx="696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СЕРТИФИКАЦИЯ ПРОДУКЦИИ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29454583-EB71-A61C-D8E2-7553466BA41E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9901895" y="487107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0E50C51D-C977-74BC-95C4-3BC344FFAD1C}"/>
              </a:ext>
            </a:extLst>
          </p:cNvPr>
          <p:cNvSpPr/>
          <p:nvPr/>
        </p:nvSpPr>
        <p:spPr>
          <a:xfrm>
            <a:off x="2750491" y="6126428"/>
            <a:ext cx="8922058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Подача заявок на Цифрово</a:t>
            </a:r>
            <a:r>
              <a:rPr lang="ru-RU" b="1" spc="-1" dirty="0">
                <a:solidFill>
                  <a:srgbClr val="000000"/>
                </a:solidFill>
                <a:latin typeface="Calibri"/>
                <a:ea typeface="Arial"/>
              </a:rPr>
              <a:t>й платформе МСП.РФ с 03.03.2025</a:t>
            </a: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Прямоугольник 56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Прямоугольник 150"/>
          <p:cNvSpPr/>
          <p:nvPr/>
        </p:nvSpPr>
        <p:spPr>
          <a:xfrm>
            <a:off x="4392360" y="3219120"/>
            <a:ext cx="157248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49" name="Параллелограмм 9"/>
          <p:cNvSpPr/>
          <p:nvPr/>
        </p:nvSpPr>
        <p:spPr>
          <a:xfrm>
            <a:off x="993960" y="234360"/>
            <a:ext cx="10829520" cy="7531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50" name="Прямоугольник 152"/>
          <p:cNvSpPr/>
          <p:nvPr/>
        </p:nvSpPr>
        <p:spPr>
          <a:xfrm>
            <a:off x="997560" y="230760"/>
            <a:ext cx="10759680" cy="50306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ЦЕНТРА «МОЙ БИЗНЕС» на условиях софинансирования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Для субъектов МСП, отвечающих хотя бы одному из требований: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5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Экспортно</a:t>
            </a:r>
            <a:r>
              <a:rPr lang="ru-RU" sz="14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ориентированные, которые в 2024 г. и/или в 2025 г. заключили экспортный контракт;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Имеющие статус малой технологической компании;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Резиденты индустриальных (промышленных) парков, зарегистрированные на территории Республики Татарстан, заключившие с Министерством экономики Республики Татарстан соглашение  об осуществлении деятельности на территории индустриальных (промышленных) парков;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45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Основным видом является деятельность, входящая в раздел C «Обрабатывающие производства» или раздел J «Деятельность в области информации и связи» (исключительно коды «62.0 - Разработка компьютерного программного обеспечения, консультационные услуги в данной области и другие сопутствующие услуги» и «62.01 – Разработка компьютерного программного обеспечения») общероссийского классификатора видов экономической деятельности ОК 029-2014 (КДЕС Ред. 2)</a:t>
            </a:r>
            <a:endParaRPr lang="ru-RU" sz="145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                          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ОО</a:t>
            </a:r>
            <a:r>
              <a:rPr lang="en-US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                                      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ИИ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Box 36"/>
          <p:cNvSpPr/>
          <p:nvPr/>
        </p:nvSpPr>
        <p:spPr>
          <a:xfrm>
            <a:off x="964440" y="1397520"/>
            <a:ext cx="5125320" cy="282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Box 40"/>
          <p:cNvSpPr/>
          <p:nvPr/>
        </p:nvSpPr>
        <p:spPr>
          <a:xfrm>
            <a:off x="5744880" y="1869120"/>
            <a:ext cx="611928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1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grpSp>
        <p:nvGrpSpPr>
          <p:cNvPr id="254" name="Группа 30"/>
          <p:cNvGrpSpPr/>
          <p:nvPr/>
        </p:nvGrpSpPr>
        <p:grpSpPr>
          <a:xfrm>
            <a:off x="6646320" y="3149640"/>
            <a:ext cx="4909680" cy="1763280"/>
            <a:chOff x="6646320" y="3149640"/>
            <a:chExt cx="4909680" cy="1763280"/>
          </a:xfrm>
        </p:grpSpPr>
        <p:sp>
          <p:nvSpPr>
            <p:cNvPr id="255" name="Скругленный прямоугольник 50"/>
            <p:cNvSpPr/>
            <p:nvPr/>
          </p:nvSpPr>
          <p:spPr>
            <a:xfrm>
              <a:off x="6646320" y="4222800"/>
              <a:ext cx="4909680" cy="6901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56" name="Прямоугольник 156"/>
            <p:cNvSpPr/>
            <p:nvPr/>
          </p:nvSpPr>
          <p:spPr>
            <a:xfrm>
              <a:off x="11068920" y="3149640"/>
              <a:ext cx="175680" cy="63720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257" name="Прямоугольник 1"/>
          <p:cNvSpPr/>
          <p:nvPr/>
        </p:nvSpPr>
        <p:spPr>
          <a:xfrm>
            <a:off x="957118" y="4923180"/>
            <a:ext cx="523044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В рамках услуги финансируется обучение сотрудников субъекта МСП по программам повышения квалификации по направлениям, необходимым субъекту МСП для ведения деятельности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i="1" strike="noStrike" spc="-1">
                <a:solidFill>
                  <a:schemeClr val="dk1"/>
                </a:solidFill>
                <a:latin typeface="Calibri"/>
                <a:ea typeface="Arial"/>
              </a:rPr>
              <a:t>(софинансирование до 70%, но не более 300 000 руб.)</a:t>
            </a:r>
            <a:br>
              <a:rPr lang="ru-RU" sz="160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Скругленный прямоугольник 50"/>
          <p:cNvSpPr/>
          <p:nvPr/>
        </p:nvSpPr>
        <p:spPr>
          <a:xfrm flipV="1">
            <a:off x="898200" y="4222800"/>
            <a:ext cx="5084280" cy="6825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59" name="Прямоугольник 3"/>
          <p:cNvSpPr/>
          <p:nvPr/>
        </p:nvSpPr>
        <p:spPr>
          <a:xfrm>
            <a:off x="480600" y="4120920"/>
            <a:ext cx="5402520" cy="64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ПОВЫШЕНИЕ КВАЛИФИКАЦИИ СОТРУДНИКОВ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Прямоугольник 4"/>
          <p:cNvSpPr/>
          <p:nvPr/>
        </p:nvSpPr>
        <p:spPr>
          <a:xfrm>
            <a:off x="6493320" y="4313520"/>
            <a:ext cx="4874040" cy="582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ОБУЧЕНИ</a:t>
            </a:r>
            <a:r>
              <a:rPr lang="ru-RU" sz="1600" b="1" spc="-1" dirty="0">
                <a:solidFill>
                  <a:schemeClr val="dk1"/>
                </a:solidFill>
                <a:latin typeface="Calibri"/>
                <a:ea typeface="Arial"/>
              </a:rPr>
              <a:t>Е ПО ОПЕРАЦИОННОЙ ЭФФЕКТИВНОСТИ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Прямоугольник 5"/>
          <p:cNvSpPr/>
          <p:nvPr/>
        </p:nvSpPr>
        <p:spPr>
          <a:xfrm rot="10800000" flipV="1">
            <a:off x="6613560" y="4907298"/>
            <a:ext cx="517716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Курс, направленный на изучение методов и стратегий оптимизации бизнес-процессов и повышения эффективности производства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6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1600" b="0" i="1" strike="noStrike" spc="-1" dirty="0">
                <a:solidFill>
                  <a:schemeClr val="dk1"/>
                </a:solidFill>
                <a:latin typeface="Calibri"/>
                <a:ea typeface="Arial"/>
              </a:rPr>
              <a:t>софинансирование до 70%, но не более 300 000 руб.</a:t>
            </a:r>
            <a:r>
              <a:rPr lang="ru-RU" sz="16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Box 1"/>
          <p:cNvSpPr/>
          <p:nvPr/>
        </p:nvSpPr>
        <p:spPr>
          <a:xfrm>
            <a:off x="898200" y="1158840"/>
            <a:ext cx="10829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4F310E81-A13E-F3CC-9093-81AC5CB68A62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10057354" y="500481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B40BE-6A7B-89FA-0541-40DEEC5CA714}"/>
              </a:ext>
            </a:extLst>
          </p:cNvPr>
          <p:cNvSpPr txBox="1"/>
          <p:nvPr/>
        </p:nvSpPr>
        <p:spPr>
          <a:xfrm>
            <a:off x="2823440" y="6268348"/>
            <a:ext cx="6979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Подача заявок на Цифрово</a:t>
            </a:r>
            <a:r>
              <a:rPr lang="ru-RU" b="1" spc="-1" dirty="0">
                <a:solidFill>
                  <a:srgbClr val="000000"/>
                </a:solidFill>
                <a:latin typeface="Calibri"/>
                <a:ea typeface="Arial"/>
              </a:rPr>
              <a:t>й платформе МСП.РФ с 03.03.2025</a:t>
            </a: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3149</TotalTime>
  <Words>2515</Words>
  <Application>Microsoft Office PowerPoint</Application>
  <PresentationFormat>Широкоэкранный</PresentationFormat>
  <Paragraphs>346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17</vt:i4>
      </vt:variant>
    </vt:vector>
  </HeadingPairs>
  <TitlesOfParts>
    <vt:vector size="38" baseType="lpstr">
      <vt:lpstr>Arial</vt:lpstr>
      <vt:lpstr>Arial Black</vt:lpstr>
      <vt:lpstr>Calibri</vt:lpstr>
      <vt:lpstr>OpenSymbol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Office Theme</vt:lpstr>
      <vt:lpstr>МЕРЫ ПОДДЕРЖКИ  МАЛОГО И СРЕДНЕГО БИЗНЕСА  В РЕСПУБЛИКЕ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dc:description/>
  <cp:lastModifiedBy>user</cp:lastModifiedBy>
  <cp:revision>553</cp:revision>
  <cp:lastPrinted>2025-02-24T14:40:51Z</cp:lastPrinted>
  <dcterms:created xsi:type="dcterms:W3CDTF">2022-12-12T14:36:21Z</dcterms:created>
  <dcterms:modified xsi:type="dcterms:W3CDTF">2025-02-24T15:27:54Z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25</vt:r8>
  </property>
</Properties>
</file>